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7" r:id="rId2"/>
    <p:sldId id="307" r:id="rId3"/>
    <p:sldId id="262" r:id="rId4"/>
    <p:sldId id="263" r:id="rId5"/>
    <p:sldId id="292" r:id="rId6"/>
    <p:sldId id="293" r:id="rId7"/>
    <p:sldId id="266" r:id="rId8"/>
    <p:sldId id="302" r:id="rId9"/>
    <p:sldId id="268" r:id="rId10"/>
    <p:sldId id="269" r:id="rId11"/>
    <p:sldId id="270" r:id="rId12"/>
    <p:sldId id="306" r:id="rId13"/>
    <p:sldId id="272" r:id="rId14"/>
    <p:sldId id="273" r:id="rId15"/>
    <p:sldId id="274" r:id="rId16"/>
    <p:sldId id="275" r:id="rId17"/>
    <p:sldId id="295" r:id="rId18"/>
    <p:sldId id="303" r:id="rId19"/>
    <p:sldId id="278" r:id="rId20"/>
    <p:sldId id="279" r:id="rId21"/>
    <p:sldId id="304" r:id="rId22"/>
    <p:sldId id="281" r:id="rId23"/>
    <p:sldId id="282" r:id="rId24"/>
    <p:sldId id="296" r:id="rId25"/>
    <p:sldId id="297" r:id="rId26"/>
    <p:sldId id="299" r:id="rId27"/>
    <p:sldId id="300" r:id="rId28"/>
    <p:sldId id="301" r:id="rId29"/>
    <p:sldId id="288" r:id="rId30"/>
    <p:sldId id="291" r:id="rId3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E6EB9E"/>
    <a:srgbClr val="E3E5E7"/>
    <a:srgbClr val="636567"/>
    <a:srgbClr val="C5C6C9"/>
    <a:srgbClr val="454649"/>
    <a:srgbClr val="8B8D92"/>
    <a:srgbClr val="D08699"/>
    <a:srgbClr val="89D4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31" d="100"/>
          <a:sy n="131" d="100"/>
        </p:scale>
        <p:origin x="-1044" y="-84"/>
      </p:cViewPr>
      <p:guideLst>
        <p:guide orient="horz" pos="427"/>
        <p:guide pos="27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 snapToGrid="0" showGuides="1">
      <p:cViewPr varScale="1">
        <p:scale>
          <a:sx n="89" d="100"/>
          <a:sy n="89" d="100"/>
        </p:scale>
        <p:origin x="-2608" y="-112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100" i="1"/>
            </a:lvl1pPr>
          </a:lstStyle>
          <a:p>
            <a:pPr>
              <a:defRPr/>
            </a:pPr>
            <a:fld id="{8553313E-1F1C-D04E-9299-048379964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221" name="Picture 5" descr="JavaOne-black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974" y="9124474"/>
            <a:ext cx="1141307" cy="29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0F2CCB1B-A173-CA4C-8538-C2EF29644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47" name="Picture 7" descr="JavaOne-black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974" y="9124474"/>
            <a:ext cx="1141307" cy="29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Programmers wish to prevent these.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57C45C-133B-4E2A-A721-CDA02D6167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Also:</a:t>
            </a:r>
            <a:r>
              <a:rPr lang="en-US" baseline="0" dirty="0" smtClean="0"/>
              <a:t> 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UnsupportedOperationException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2CCB1B-A173-CA4C-8538-C2EF2964410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DEBBA6-B61F-4BFE-B195-C46BEA3B52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Catch me anytime for a demo.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04046" y="3903663"/>
            <a:ext cx="4383087" cy="1470025"/>
          </a:xfrm>
        </p:spPr>
        <p:txBody>
          <a:bodyPr anchor="t"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04046" y="5105400"/>
            <a:ext cx="4383087" cy="1752600"/>
          </a:xfrm>
        </p:spPr>
        <p:txBody>
          <a:bodyPr/>
          <a:lstStyle>
            <a:lvl1pPr marL="0" indent="0">
              <a:buFont typeface="Wingdings" charset="2"/>
              <a:buNone/>
              <a:defRPr sz="2200">
                <a:solidFill>
                  <a:srgbClr val="8B8D9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07697-3216-BF49-AE76-CEF5DB81B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1831975"/>
            <a:ext cx="4164013" cy="4551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8988" y="1831975"/>
            <a:ext cx="4164012" cy="4551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96DA0-0C56-DD46-80FB-87CF29228B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4" y="68580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8546" y="18464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546" y="24861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6371" y="18464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6371" y="24861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63C27-3ED6-844A-A176-988429DA07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D6903-A681-394D-AEFC-E8182E3F6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45446-3C18-F44F-AE94-28F908EA9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086996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99171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5373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D109D-3E18-C348-A767-68DD4D9699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9883" y="685800"/>
            <a:ext cx="8480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9883" y="1831975"/>
            <a:ext cx="8480425" cy="455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553200"/>
            <a:ext cx="2133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B0E1B992-0A69-AE4B-B187-FE53CB0768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2000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60000"/>
        <a:buFont typeface="Lucida Grande"/>
        <a:buChar char="&gt;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4213" indent="-339725"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55000"/>
        <a:buFont typeface="Wingdings" charset="2"/>
        <a:buChar char="l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1008063" indent="-322263"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55000"/>
        <a:buFont typeface="Wingdings" charset="2"/>
        <a:buChar char="l"/>
        <a:defRPr sz="2200">
          <a:solidFill>
            <a:schemeClr val="tx1"/>
          </a:solidFill>
          <a:latin typeface="+mn-lt"/>
          <a:ea typeface="ＭＳ Ｐゴシック" charset="-128"/>
        </a:defRPr>
      </a:lvl3pPr>
      <a:lvl4pPr marL="1360488" indent="-350838"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60000"/>
        <a:buFont typeface="Wingdings" charset="2"/>
        <a:buChar char="l"/>
        <a:defRPr>
          <a:solidFill>
            <a:schemeClr val="tx1"/>
          </a:solidFill>
          <a:latin typeface="+mn-lt"/>
          <a:ea typeface="ＭＳ Ｐゴシック" charset="-128"/>
        </a:defRPr>
      </a:lvl4pPr>
      <a:lvl5pPr marL="1712913" indent="-350838" algn="l" rtl="0" eaLnBrk="0" fontAlgn="base" hangingPunct="0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60000"/>
        <a:buFont typeface="Wingdings" charset="2"/>
        <a:buChar char="l"/>
        <a:defRPr>
          <a:solidFill>
            <a:schemeClr val="tx1"/>
          </a:solidFill>
          <a:latin typeface="+mn-lt"/>
          <a:ea typeface="ＭＳ Ｐゴシック" charset="-128"/>
        </a:defRPr>
      </a:lvl5pPr>
      <a:lvl6pPr marL="2170113" indent="-350838" algn="l" rtl="0" fontAlgn="base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60000"/>
        <a:buFont typeface="Wingdings" charset="2"/>
        <a:buChar char="l"/>
        <a:defRPr>
          <a:solidFill>
            <a:schemeClr val="tx1"/>
          </a:solidFill>
          <a:latin typeface="+mn-lt"/>
          <a:ea typeface="ＭＳ Ｐゴシック" charset="-128"/>
        </a:defRPr>
      </a:lvl6pPr>
      <a:lvl7pPr marL="2627313" indent="-350838" algn="l" rtl="0" fontAlgn="base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60000"/>
        <a:buFont typeface="Wingdings" charset="2"/>
        <a:buChar char="l"/>
        <a:defRPr>
          <a:solidFill>
            <a:schemeClr val="tx1"/>
          </a:solidFill>
          <a:latin typeface="+mn-lt"/>
          <a:ea typeface="ＭＳ Ｐゴシック" charset="-128"/>
        </a:defRPr>
      </a:lvl7pPr>
      <a:lvl8pPr marL="3084513" indent="-350838" algn="l" rtl="0" fontAlgn="base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60000"/>
        <a:buFont typeface="Wingdings" charset="2"/>
        <a:buChar char="l"/>
        <a:defRPr>
          <a:solidFill>
            <a:schemeClr val="tx1"/>
          </a:solidFill>
          <a:latin typeface="+mn-lt"/>
          <a:ea typeface="ＭＳ Ｐゴシック" charset="-128"/>
        </a:defRPr>
      </a:lvl8pPr>
      <a:lvl9pPr marL="3541713" indent="-350838" algn="l" rtl="0" fontAlgn="base">
        <a:lnSpc>
          <a:spcPct val="90000"/>
        </a:lnSpc>
        <a:spcBef>
          <a:spcPct val="0"/>
        </a:spcBef>
        <a:spcAft>
          <a:spcPct val="20000"/>
        </a:spcAft>
        <a:buClr>
          <a:schemeClr val="accent1"/>
        </a:buClr>
        <a:buSzPct val="60000"/>
        <a:buFont typeface="Wingdings" charset="2"/>
        <a:buChar char="l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ag.csail.mit.edu/jsr30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pag.csail.mit.edu/jsr30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65418" y="3602180"/>
            <a:ext cx="5121716" cy="1729943"/>
          </a:xfrm>
        </p:spPr>
        <p:txBody>
          <a:bodyPr/>
          <a:lstStyle/>
          <a:p>
            <a:r>
              <a:rPr lang="en-US" sz="3600" b="1" dirty="0" smtClean="0"/>
              <a:t>Preventing bugs</a:t>
            </a:r>
            <a:br>
              <a:rPr lang="en-US" sz="3600" b="1" dirty="0" smtClean="0"/>
            </a:br>
            <a:r>
              <a:rPr lang="en-US" sz="3600" b="1" dirty="0" smtClean="0"/>
              <a:t>with pluggable type checking</a:t>
            </a:r>
            <a:endParaRPr lang="en-US" sz="3600" b="1" dirty="0"/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97441" y="5184780"/>
            <a:ext cx="4383087" cy="1539971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Michael D. Ernst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University of Washington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Joint work with </a:t>
            </a:r>
            <a:r>
              <a:rPr lang="en-US" sz="1800" dirty="0" err="1" smtClean="0">
                <a:solidFill>
                  <a:schemeClr val="tx1"/>
                </a:solidFill>
              </a:rPr>
              <a:t>Mahmood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Ali</a:t>
            </a:r>
          </a:p>
          <a:p>
            <a:r>
              <a:rPr lang="en-US" sz="1800" dirty="0" smtClean="0">
                <a:hlinkClick r:id="rId2"/>
              </a:rPr>
              <a:t>http://pag.csail.mit.edu/jsr308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268513" y="1030514"/>
            <a:ext cx="3708401" cy="1480457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print(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Readonly</a:t>
            </a:r>
            <a:r>
              <a:rPr lang="en-US" sz="2000" dirty="0">
                <a:solidFill>
                  <a:schemeClr val="tx1"/>
                </a:solidFill>
              </a:rPr>
              <a:t> Object x)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List&lt;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NonNull</a:t>
            </a:r>
            <a:r>
              <a:rPr lang="en-US" sz="2000" dirty="0">
                <a:solidFill>
                  <a:schemeClr val="tx1"/>
                </a:solidFill>
              </a:rPr>
              <a:t> String&gt; </a:t>
            </a:r>
            <a:r>
              <a:rPr lang="en-US" sz="2000" dirty="0" err="1">
                <a:solidFill>
                  <a:schemeClr val="tx1"/>
                </a:solidFill>
              </a:rPr>
              <a:t>lst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r>
              <a:rPr lang="en-US" smtClean="0"/>
              <a:t>Conclusion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Sample checkers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dirty="0" smtClean="0"/>
              <a:t>: null dereference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@Immutable</a:t>
            </a:r>
            <a:r>
              <a:rPr lang="en-US" dirty="0" smtClean="0"/>
              <a:t>: incorrect mutation and side-effects</a:t>
            </a:r>
          </a:p>
          <a:p>
            <a:pPr>
              <a:defRPr/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@Interned</a:t>
            </a:r>
            <a:r>
              <a:rPr lang="en-US" dirty="0" smtClean="0"/>
              <a:t>: incorrect equality tests</a:t>
            </a:r>
          </a:p>
          <a:p>
            <a:pPr>
              <a:defRPr/>
            </a:pPr>
            <a:r>
              <a:rPr lang="en-US" dirty="0" smtClean="0"/>
              <a:t>Many other simple checkers</a:t>
            </a:r>
          </a:p>
          <a:p>
            <a:pPr lvl="1">
              <a:defRPr/>
            </a:pPr>
            <a:r>
              <a:rPr lang="en-US" dirty="0" smtClean="0"/>
              <a:t>Security: encryption, tainting, access control</a:t>
            </a:r>
          </a:p>
          <a:p>
            <a:pPr lvl="1">
              <a:defRPr/>
            </a:pPr>
            <a:r>
              <a:rPr lang="en-US" dirty="0" smtClean="0"/>
              <a:t>Encoding: SQL, URL, ASCII/Unicode</a:t>
            </a:r>
          </a:p>
          <a:p>
            <a:pPr>
              <a:defRPr/>
            </a:pPr>
            <a:r>
              <a:rPr lang="en-US" dirty="0" smtClean="0"/>
              <a:t>Even more are under construction</a:t>
            </a:r>
          </a:p>
          <a:p>
            <a:pPr lvl="1">
              <a:defRPr/>
            </a:pPr>
            <a:r>
              <a:rPr lang="en-US" dirty="0" smtClean="0"/>
              <a:t>You can write your own!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checkers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8904117" cy="4551363"/>
          </a:xfrm>
        </p:spPr>
        <p:txBody>
          <a:bodyPr/>
          <a:lstStyle/>
          <a:p>
            <a:r>
              <a:rPr lang="en-US" dirty="0" smtClean="0"/>
              <a:t>Designed as compiler plug-ins (i.e., annotation processors)</a:t>
            </a:r>
          </a:p>
          <a:p>
            <a:r>
              <a:rPr lang="en-US" dirty="0" smtClean="0"/>
              <a:t>Use familiar error messages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2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–processor </a:t>
            </a:r>
            <a:r>
              <a:rPr lang="en-US" sz="2200" b="1" u="sng" dirty="0" err="1" smtClean="0"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</a:rPr>
              <a:t> MyFile.java</a:t>
            </a:r>
          </a:p>
          <a:p>
            <a:pPr>
              <a:buNone/>
            </a:pPr>
            <a:endParaRPr lang="en-US" sz="22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MyFile.java:9: incompatible types.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</a:t>
            </a:r>
            <a:r>
              <a:rPr lang="en-US" sz="22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nonNullVar</a:t>
            </a: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lang="en-US" sz="22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nullableValue</a:t>
            </a: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;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             ^</a:t>
            </a:r>
            <a:b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found   : @</a:t>
            </a:r>
            <a:r>
              <a:rPr lang="en-US" sz="22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</a:t>
            </a: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String</a:t>
            </a:r>
            <a: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2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2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required: @NonNull String</a:t>
            </a:r>
            <a:endParaRPr lang="en-US" sz="2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Nullness and mutation demo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effective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Scales to &gt; 200,000 LOC</a:t>
            </a:r>
          </a:p>
          <a:p>
            <a:r>
              <a:rPr lang="en-US" dirty="0" smtClean="0"/>
              <a:t>Each checker found errors in each code base it ran on</a:t>
            </a:r>
          </a:p>
          <a:p>
            <a:pPr lvl="1"/>
            <a:r>
              <a:rPr lang="en-US" dirty="0" smtClean="0"/>
              <a:t>Verified by a human and fixed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Comparison:  other Nullness tools</a:t>
            </a:r>
          </a:p>
        </p:txBody>
      </p:sp>
      <p:graphicFrame>
        <p:nvGraphicFramePr>
          <p:cNvPr id="4" name="Group 70"/>
          <p:cNvGraphicFramePr>
            <a:graphicFrameLocks/>
          </p:cNvGraphicFramePr>
          <p:nvPr/>
        </p:nvGraphicFramePr>
        <p:xfrm>
          <a:off x="152400" y="1600200"/>
          <a:ext cx="8839200" cy="3535680"/>
        </p:xfrm>
        <a:graphic>
          <a:graphicData uri="http://schemas.openxmlformats.org/drawingml/2006/table">
            <a:tbl>
              <a:tblPr/>
              <a:tblGrid>
                <a:gridCol w="1981200"/>
                <a:gridCol w="1524000"/>
                <a:gridCol w="1524000"/>
                <a:gridCol w="1676400"/>
                <a:gridCol w="213360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Null pointer errors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 warnings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Annotations written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Checker Framework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FindBugs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Jlint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PMD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4" name="Rectangle 3"/>
          <p:cNvSpPr txBox="1">
            <a:spLocks noChangeArrowheads="1"/>
          </p:cNvSpPr>
          <p:nvPr/>
        </p:nvSpPr>
        <p:spPr bwMode="auto">
          <a:xfrm>
            <a:off x="381000" y="5177294"/>
            <a:ext cx="8382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Checking </a:t>
            </a:r>
            <a:r>
              <a:rPr lang="en-US" sz="2400" dirty="0" smtClean="0">
                <a:latin typeface="Calibri" pitchFamily="34" charset="0"/>
              </a:rPr>
              <a:t>the Lookup program for file system searching (4KLOC)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Distributed with </a:t>
            </a:r>
            <a:r>
              <a:rPr lang="en-US" sz="2000" dirty="0" err="1" smtClean="0">
                <a:latin typeface="Calibri" pitchFamily="34" charset="0"/>
              </a:rPr>
              <a:t>Daikon</a:t>
            </a:r>
            <a:r>
              <a:rPr lang="en-US" sz="2000" dirty="0" smtClean="0">
                <a:latin typeface="Calibri" pitchFamily="34" charset="0"/>
              </a:rPr>
              <a:t> (&gt;100KLOC verified by </a:t>
            </a:r>
            <a:r>
              <a:rPr lang="en-US" sz="2000" smtClean="0">
                <a:latin typeface="Calibri" pitchFamily="34" charset="0"/>
              </a:rPr>
              <a:t>our checker)</a:t>
            </a:r>
            <a:endParaRPr lang="en-US" sz="2000" dirty="0" smtClean="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False </a:t>
            </a:r>
            <a:r>
              <a:rPr lang="en-US" sz="2400" dirty="0">
                <a:latin typeface="Calibri" pitchFamily="34" charset="0"/>
              </a:rPr>
              <a:t>warnings are suppressed via an annotation or assertion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featureful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Full type systems:  inheritance, overriding, etc. </a:t>
            </a:r>
          </a:p>
          <a:p>
            <a:r>
              <a:rPr lang="en-US" smtClean="0"/>
              <a:t>Generics (type polymorphism)</a:t>
            </a:r>
          </a:p>
          <a:p>
            <a:pPr lvl="1"/>
            <a:r>
              <a:rPr lang="en-US" smtClean="0"/>
              <a:t>Also qualifier polymorphism</a:t>
            </a:r>
          </a:p>
          <a:p>
            <a:r>
              <a:rPr lang="en-US" smtClean="0"/>
              <a:t>Flow-sensitive type qualifier inference</a:t>
            </a:r>
          </a:p>
          <a:p>
            <a:r>
              <a:rPr lang="en-US" smtClean="0"/>
              <a:t>Qualifier defaults</a:t>
            </a:r>
          </a:p>
          <a:p>
            <a:r>
              <a:rPr lang="en-US" smtClean="0"/>
              <a:t>Warning suppression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Checkers are usable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9143603" cy="45513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Integrated with </a:t>
            </a:r>
            <a:r>
              <a:rPr lang="en-US" dirty="0" err="1" smtClean="0"/>
              <a:t>toolchain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err="1" smtClean="0"/>
              <a:t>javac</a:t>
            </a:r>
            <a:r>
              <a:rPr lang="en-US" dirty="0" smtClean="0"/>
              <a:t>, Ant, Maven, Eclipse, </a:t>
            </a:r>
            <a:r>
              <a:rPr lang="en-US" dirty="0" err="1" smtClean="0"/>
              <a:t>Netbeans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Few false positives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Annotations are </a:t>
            </a:r>
            <a:r>
              <a:rPr lang="en-US" dirty="0" smtClean="0">
                <a:solidFill>
                  <a:srgbClr val="FF0000"/>
                </a:solidFill>
              </a:rPr>
              <a:t>not too verbose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@NonNull</a:t>
            </a:r>
            <a:r>
              <a:rPr lang="en-US" dirty="0" smtClean="0"/>
              <a:t>: 1 per 75 lines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with program-wide defaults, 1 per 2000 </a:t>
            </a:r>
            <a:r>
              <a:rPr lang="en-US" smtClean="0"/>
              <a:t>lines</a:t>
            </a:r>
            <a:r>
              <a:rPr lang="en-US" i="1" smtClean="0"/>
              <a:t>s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@Interned</a:t>
            </a:r>
            <a:r>
              <a:rPr lang="en-US" dirty="0" smtClean="0"/>
              <a:t>: 124 annotations in 220KLOC </a:t>
            </a:r>
            <a:r>
              <a:rPr lang="en-US" sz="2500" dirty="0" smtClean="0"/>
              <a:t>revealed 11 bugs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Possible to annotate part of program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Fewer annotations in new code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Inference tools: </a:t>
            </a:r>
            <a:r>
              <a:rPr lang="en-US" dirty="0" err="1" smtClean="0"/>
              <a:t>nullness</a:t>
            </a:r>
            <a:r>
              <a:rPr lang="en-US" dirty="0" smtClean="0"/>
              <a:t>, mutability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checker guarantees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2" y="1831975"/>
            <a:ext cx="8729947" cy="4551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program satisfies the type property.  There are: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 bugs </a:t>
            </a:r>
            <a:r>
              <a:rPr lang="en-US" dirty="0" smtClean="0"/>
              <a:t>(of particular varieties)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 wrong annotations </a:t>
            </a:r>
          </a:p>
          <a:p>
            <a:r>
              <a:rPr lang="en-US" dirty="0" smtClean="0"/>
              <a:t>Caveat 1:  only for </a:t>
            </a:r>
            <a:r>
              <a:rPr lang="en-US" u="sng" dirty="0" smtClean="0"/>
              <a:t>code that is checked</a:t>
            </a:r>
          </a:p>
          <a:p>
            <a:pPr lvl="1"/>
            <a:r>
              <a:rPr lang="en-US" dirty="0" smtClean="0"/>
              <a:t>Native methods</a:t>
            </a:r>
          </a:p>
          <a:p>
            <a:pPr lvl="1"/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Code compiled without the pluggable type checker</a:t>
            </a:r>
          </a:p>
          <a:p>
            <a:pPr lvl="1"/>
            <a:r>
              <a:rPr lang="en-US" dirty="0" smtClean="0"/>
              <a:t>Suppressed warnings</a:t>
            </a:r>
          </a:p>
          <a:p>
            <a:pPr lvl="2"/>
            <a:r>
              <a:rPr lang="en-US" dirty="0" smtClean="0"/>
              <a:t>Indicates what code a human should analyze</a:t>
            </a:r>
          </a:p>
          <a:p>
            <a:pPr lvl="1"/>
            <a:r>
              <a:rPr lang="en-US" dirty="0" smtClean="0"/>
              <a:t>Checking </a:t>
            </a:r>
            <a:r>
              <a:rPr lang="en-US" u="sng" dirty="0" smtClean="0"/>
              <a:t>part of a program</a:t>
            </a:r>
            <a:r>
              <a:rPr lang="en-US" dirty="0" smtClean="0"/>
              <a:t> is still useful</a:t>
            </a:r>
          </a:p>
          <a:p>
            <a:r>
              <a:rPr lang="en-US" dirty="0" smtClean="0"/>
              <a:t>Caveat 2:  The checker itself might contain an error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Annotating libraries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Each checker comes with JDK annotations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Typically, only for signatures, not bodies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Finds errors in clients, but not in the library itself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Inference tools for annotating new libraries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	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2027" y="696460"/>
            <a:ext cx="6196030" cy="58333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Writing your own checker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Conclusion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injection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dirty="0" smtClean="0"/>
              <a:t>Server code bug:  SQL query constructed using unfiltered user input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= “SELECT * FROM users ”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+ “WHERE name=‘” +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userInput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+ “’;”;</a:t>
            </a:r>
          </a:p>
          <a:p>
            <a:pPr>
              <a:defRPr/>
            </a:pPr>
            <a:r>
              <a:rPr lang="en-US" dirty="0" smtClean="0"/>
              <a:t>User inputs:    </a:t>
            </a:r>
            <a:r>
              <a:rPr lang="en-US" b="1" dirty="0" smtClean="0">
                <a:solidFill>
                  <a:srgbClr val="FF0000"/>
                </a:solidFill>
              </a:rPr>
              <a:t>a’ or ‘t’=‘t</a:t>
            </a:r>
          </a:p>
          <a:p>
            <a:pPr>
              <a:defRPr/>
            </a:pPr>
            <a:r>
              <a:rPr lang="en-US" dirty="0" smtClean="0"/>
              <a:t>Result:  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</a:t>
            </a:r>
            <a:r>
              <a:rPr lang="en-US" sz="2400" b="1" dirty="0" smtClean="0">
                <a:cs typeface="Courier New" pitchFamily="49" charset="0"/>
                <a:sym typeface="Symbol"/>
              </a:rPr>
              <a:t>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SELECT * FROM users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WHERE name=‘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a’ or ‘t’=‘t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’;</a:t>
            </a:r>
          </a:p>
          <a:p>
            <a:pPr>
              <a:defRPr/>
            </a:pPr>
            <a:r>
              <a:rPr lang="en-US" dirty="0" smtClean="0"/>
              <a:t>Query returns information about all users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Taint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60053"/>
            <a:ext cx="8839200" cy="2954792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To use it: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Write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r>
              <a:rPr lang="en-US" dirty="0" smtClean="0"/>
              <a:t>  in your program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List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getPosts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 category) {…}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Compile your program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BasicChecker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Aquals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=Untainted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 MyProgram.java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654626"/>
            <a:ext cx="718978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Unqualified.class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(trees = {STRING_LITERAL})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public @interface Untainted { 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Taint checker demo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 rules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Other type rules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introduction rules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 type rules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7825" y="1295400"/>
            <a:ext cx="34575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introduction rules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 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(trees={ NEW_CLASS,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PLUS,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BOOLEAN_LITERAL, ... }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562600" y="1828800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new Date()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“hello ” + getName()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Boolean.TRUE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8788003" cy="45513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Type introduction rules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Other type rules</a:t>
            </a:r>
          </a:p>
          <a:p>
            <a:pPr eaLnBrk="1" hangingPunct="1">
              <a:defRPr/>
            </a:pPr>
            <a:endParaRPr lang="en-US" dirty="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visitSynchronized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SynchronizedTree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node) {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ExpressionTree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node.getExpression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AnnotatedTypeMirror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type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getAnnotatedType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(!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type.hasAnnotation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(NONNULL))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checker.report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Result.failure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(...),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715000" y="1371600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synchronized(expr) {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…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7265988" y="2819400"/>
            <a:ext cx="1420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Warn if expr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FF0000"/>
                </a:solidFill>
              </a:rPr>
              <a:t>may be null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7086600" y="2057400"/>
            <a:ext cx="11430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r>
              <a:rPr lang="en-US" smtClean="0"/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Conclusion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	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52027" y="696460"/>
            <a:ext cx="6196030" cy="58333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12752" y="2921805"/>
            <a:ext cx="1224627" cy="260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3575948" y="4073063"/>
            <a:ext cx="1912257" cy="21047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198239" y="5082891"/>
            <a:ext cx="38779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java.lang.NullPointerException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Pluggable type-checking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883" y="1831975"/>
            <a:ext cx="8904117" cy="4551363"/>
          </a:xfrm>
        </p:spPr>
        <p:txBody>
          <a:bodyPr/>
          <a:lstStyle/>
          <a:p>
            <a:pPr eaLnBrk="1" hangingPunct="1"/>
            <a:r>
              <a:rPr lang="en-US" dirty="0" smtClean="0"/>
              <a:t>Java 7 syntax for type annotations</a:t>
            </a:r>
          </a:p>
          <a:p>
            <a:pPr lvl="1" eaLnBrk="1" hangingPunct="1"/>
            <a:r>
              <a:rPr lang="en-US" dirty="0" smtClean="0"/>
              <a:t>Write in comments during transition to Java 7</a:t>
            </a:r>
          </a:p>
          <a:p>
            <a:pPr eaLnBrk="1" hangingPunct="1"/>
            <a:r>
              <a:rPr lang="en-US" dirty="0" smtClean="0"/>
              <a:t>Checker Framework for creating type checkers</a:t>
            </a:r>
          </a:p>
          <a:p>
            <a:pPr lvl="1" eaLnBrk="1" hangingPunct="1"/>
            <a:r>
              <a:rPr lang="en-US" dirty="0" err="1" smtClean="0"/>
              <a:t>Featureful</a:t>
            </a:r>
            <a:r>
              <a:rPr lang="en-US" dirty="0" smtClean="0"/>
              <a:t>, effective, easy to use, scalable</a:t>
            </a:r>
          </a:p>
          <a:p>
            <a:pPr eaLnBrk="1" hangingPunct="1"/>
            <a:r>
              <a:rPr lang="en-US" dirty="0" smtClean="0"/>
              <a:t>Prevent bugs at compile time</a:t>
            </a:r>
          </a:p>
          <a:p>
            <a:pPr eaLnBrk="1" hangingPunct="1"/>
            <a:r>
              <a:rPr lang="en-US" dirty="0" smtClean="0"/>
              <a:t>Create custom type-checkers</a:t>
            </a:r>
          </a:p>
          <a:p>
            <a:pPr eaLnBrk="1" hangingPunct="1"/>
            <a:r>
              <a:rPr lang="en-US" dirty="0" smtClean="0"/>
              <a:t>Learn more, or download the Checker Framework:  </a:t>
            </a:r>
            <a:r>
              <a:rPr lang="en-US" dirty="0" smtClean="0">
                <a:hlinkClick r:id="rId3"/>
              </a:rPr>
              <a:t>http://pag.csail.mit.edu/jsr308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(or, web search for “Checker Framework” or “JSR 308”)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Java’s type checking is too weak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 smtClean="0"/>
              <a:t>Type checking prevents many bugs</a:t>
            </a:r>
          </a:p>
          <a:p>
            <a:pPr marL="742950" lvl="2" indent="-342900" eaLnBrk="1" hangingPunct="1">
              <a:buFont typeface="Arial" charset="0"/>
              <a:buNone/>
              <a:defRPr/>
            </a:pPr>
            <a:r>
              <a:rPr lang="en-GB" b="1" dirty="0" err="1" smtClean="0">
                <a:latin typeface="Courier New" pitchFamily="49" charset="0"/>
              </a:rPr>
              <a:t>int</a:t>
            </a:r>
            <a:r>
              <a:rPr lang="en-GB" b="1" dirty="0" smtClean="0">
                <a:latin typeface="Courier New" pitchFamily="49" charset="0"/>
              </a:rPr>
              <a:t> </a:t>
            </a:r>
            <a:r>
              <a:rPr lang="en-GB" b="1" dirty="0" err="1" smtClean="0">
                <a:latin typeface="Courier New" pitchFamily="49" charset="0"/>
              </a:rPr>
              <a:t>i</a:t>
            </a:r>
            <a:r>
              <a:rPr lang="en-GB" b="1" dirty="0" smtClean="0">
                <a:latin typeface="Courier New" pitchFamily="49" charset="0"/>
              </a:rPr>
              <a:t> = “hello”;   // type error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Type checking doesn’t prevent </a:t>
            </a:r>
            <a:r>
              <a:rPr lang="en-GB" dirty="0" smtClean="0">
                <a:solidFill>
                  <a:srgbClr val="FF0000"/>
                </a:solidFill>
              </a:rPr>
              <a:t>enough</a:t>
            </a:r>
            <a:r>
              <a:rPr lang="en-GB" dirty="0" smtClean="0"/>
              <a:t> bugs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System.console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readLine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();</a:t>
            </a:r>
            <a:endParaRPr lang="en-US" b="1" dirty="0" smtClean="0"/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NullPointerException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Collections.emptyList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().add(“One”);</a:t>
            </a:r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UnsupportedOperationException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errors are silent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68" y="1411061"/>
            <a:ext cx="8480425" cy="4551363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“Java Epoch”);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date.setYear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(70);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“Linux Epoch”);</a:t>
            </a:r>
            <a:endParaRPr lang="en-US" b="1" dirty="0" smtClean="0">
              <a:ea typeface="Courier" charset="0"/>
              <a:cs typeface="Courier New" pitchFamily="49" charset="0"/>
            </a:endParaRP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Corrupted map</a:t>
            </a:r>
          </a:p>
          <a:p>
            <a:pPr lvl="1">
              <a:buFont typeface="Arial" charset="0"/>
              <a:buNone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dbStatement.executeQuery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userInput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);</a:t>
            </a: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 injection attack</a:t>
            </a:r>
          </a:p>
          <a:p>
            <a:pPr>
              <a:buFont typeface="Arial" charset="0"/>
              <a:buNone/>
            </a:pPr>
            <a:endParaRPr lang="en-US" dirty="0" smtClean="0">
              <a:ea typeface="Courier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ea typeface="Courier" charset="0"/>
                <a:cs typeface="Courier New" pitchFamily="49" charset="0"/>
              </a:rPr>
              <a:t>     Initialization, data formatting, equality tests,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Pluggable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Design a type system to solve a specific problem</a:t>
            </a:r>
          </a:p>
          <a:p>
            <a:pPr eaLnBrk="1" hangingPunct="1"/>
            <a:r>
              <a:rPr lang="en-GB" dirty="0" smtClean="0"/>
              <a:t>Write type qualifiers in code (or, type inference)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(70);    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//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compile-time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 error</a:t>
            </a:r>
          </a:p>
          <a:p>
            <a:pPr eaLnBrk="1" hangingPunct="1">
              <a:lnSpc>
                <a:spcPct val="150000"/>
              </a:lnSpc>
            </a:pPr>
            <a:r>
              <a:rPr lang="en-GB" dirty="0" smtClean="0"/>
              <a:t>Type checker warns about violations (bugs)</a:t>
            </a:r>
          </a:p>
          <a:p>
            <a:pPr lvl="1" eaLnBrk="1" hangingPunct="1">
              <a:lnSpc>
                <a:spcPct val="150000"/>
              </a:lnSpc>
            </a:pPr>
            <a:endParaRPr lang="en-GB" dirty="0" smtClean="0"/>
          </a:p>
          <a:p>
            <a:pPr eaLnBrk="1" hangingPunct="1">
              <a:buFont typeface="Arial" charset="0"/>
              <a:buNone/>
            </a:pPr>
            <a:r>
              <a:rPr lang="en-GB" sz="2000" b="1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81000" y="4533724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javac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GB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MyFile.java:149: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allVars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r>
              <a:rPr lang="en-US" dirty="0" smtClean="0"/>
              <a:t>Writing your own checker</a:t>
            </a:r>
          </a:p>
          <a:p>
            <a:r>
              <a:rPr lang="en-US" dirty="0" smtClean="0"/>
              <a:t>Conclusion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Java 7</a:t>
            </a:r>
            <a:r>
              <a:rPr lang="en-US" dirty="0" smtClean="0"/>
              <a:t> annotation syntax</a:t>
            </a:r>
          </a:p>
          <a:p>
            <a:pPr lvl="1" eaLnBrk="1" hangingPunct="1">
              <a:buNone/>
            </a:pPr>
            <a:endParaRPr lang="en-US" sz="24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1" eaLnBrk="1" hangingPunct="1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</a:rPr>
              <a:t>String query;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@NonNull </a:t>
            </a:r>
            <a:r>
              <a:rPr lang="en-US" sz="2400" b="1" dirty="0" smtClean="0">
                <a:latin typeface="Courier New" pitchFamily="49" charset="0"/>
              </a:rPr>
              <a:t>String&gt; strings;</a:t>
            </a:r>
          </a:p>
          <a:p>
            <a:pPr lvl="1" eaLnBrk="1" hangingPunct="1">
              <a:buNone/>
            </a:pPr>
            <a:r>
              <a:rPr lang="en-US" sz="2400" b="1" dirty="0" err="1" smtClean="0">
                <a:latin typeface="Courier New" pitchFamily="49" charset="0"/>
              </a:rPr>
              <a:t>myGraph</a:t>
            </a:r>
            <a:r>
              <a:rPr lang="en-US" sz="2400" b="1" dirty="0" smtClean="0">
                <a:latin typeface="Courier New" pitchFamily="49" charset="0"/>
              </a:rPr>
              <a:t> = 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@Immutable</a:t>
            </a:r>
            <a:r>
              <a:rPr lang="en-US" sz="2400" b="1" dirty="0" smtClean="0">
                <a:latin typeface="Courier New" pitchFamily="49" charset="0"/>
              </a:rPr>
              <a:t> Graph) </a:t>
            </a:r>
            <a:r>
              <a:rPr lang="en-US" sz="2400" b="1" dirty="0" err="1" smtClean="0">
                <a:latin typeface="Courier New" pitchFamily="49" charset="0"/>
              </a:rPr>
              <a:t>tmpGraph</a:t>
            </a:r>
            <a:r>
              <a:rPr lang="en-US" sz="2400" b="1" dirty="0" smtClean="0">
                <a:latin typeface="Courier New" pitchFamily="49" charset="0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class </a:t>
            </a:r>
            <a:r>
              <a:rPr lang="en-GB" sz="2400" b="1" dirty="0" err="1" smtClean="0">
                <a:latin typeface="Courier New" pitchFamily="49" charset="0"/>
              </a:rPr>
              <a:t>UnmodifiableList</a:t>
            </a:r>
            <a:r>
              <a:rPr lang="en-GB" sz="2400" b="1" dirty="0" smtClean="0">
                <a:latin typeface="Courier New" pitchFamily="49" charset="0"/>
              </a:rPr>
              <a:t>&lt;T&gt;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 implements 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List&lt;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T&gt; {}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/>
            <a:r>
              <a:rPr lang="en-US" b="1" u="sng" dirty="0" smtClean="0"/>
              <a:t>Backward-compatible</a:t>
            </a:r>
            <a:r>
              <a:rPr lang="en-US" dirty="0" smtClean="0"/>
              <a:t>:  compile with any Java compiler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/*@NonNull*/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String&gt; strings;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type qualifiers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39883" y="1831975"/>
            <a:ext cx="8563031" cy="4551363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Improve documentation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Find bugs </a:t>
            </a:r>
            <a:r>
              <a:rPr lang="en-US" dirty="0" smtClean="0"/>
              <a:t>in programs</a:t>
            </a:r>
          </a:p>
          <a:p>
            <a:r>
              <a:rPr lang="en-US" dirty="0" smtClean="0"/>
              <a:t>Guarantee the </a:t>
            </a:r>
            <a:r>
              <a:rPr lang="en-US" b="1" dirty="0" smtClean="0">
                <a:solidFill>
                  <a:srgbClr val="FF0000"/>
                </a:solidFill>
              </a:rPr>
              <a:t>absence of errors</a:t>
            </a:r>
          </a:p>
          <a:p>
            <a:r>
              <a:rPr lang="en-US" dirty="0" smtClean="0"/>
              <a:t>Aid compilers, optimizers, and analysis tools</a:t>
            </a:r>
          </a:p>
          <a:p>
            <a:r>
              <a:rPr lang="en-US" dirty="0" smtClean="0"/>
              <a:t>Reduce number of assertions and run-time checks</a:t>
            </a:r>
          </a:p>
          <a:p>
            <a:endParaRPr lang="en-US" dirty="0" smtClean="0"/>
          </a:p>
          <a:p>
            <a:r>
              <a:rPr lang="en-US" dirty="0" smtClean="0"/>
              <a:t>Possible negatives:</a:t>
            </a:r>
          </a:p>
          <a:p>
            <a:pPr lvl="1"/>
            <a:r>
              <a:rPr lang="en-US" dirty="0" smtClean="0"/>
              <a:t>Must write the types (or use type inference)</a:t>
            </a:r>
          </a:p>
          <a:p>
            <a:pPr lvl="1"/>
            <a:r>
              <a:rPr lang="en-US" dirty="0" smtClean="0"/>
              <a:t>False positives are possible (can be suppressed)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9J1">
  <a:themeElements>
    <a:clrScheme name="Custom 3">
      <a:dk1>
        <a:srgbClr val="000000"/>
      </a:dk1>
      <a:lt1>
        <a:srgbClr val="FFFFFF"/>
      </a:lt1>
      <a:dk2>
        <a:srgbClr val="20547B"/>
      </a:dk2>
      <a:lt2>
        <a:srgbClr val="C7CBCE"/>
      </a:lt2>
      <a:accent1>
        <a:srgbClr val="517D9C"/>
      </a:accent1>
      <a:accent2>
        <a:srgbClr val="CCD63C"/>
      </a:accent2>
      <a:accent3>
        <a:srgbClr val="FFFFFF"/>
      </a:accent3>
      <a:accent4>
        <a:srgbClr val="102A3D"/>
      </a:accent4>
      <a:accent5>
        <a:srgbClr val="517D9C"/>
      </a:accent5>
      <a:accent6>
        <a:srgbClr val="8B8D92"/>
      </a:accent6>
      <a:hlink>
        <a:srgbClr val="20547B"/>
      </a:hlink>
      <a:folHlink>
        <a:srgbClr val="A00D33"/>
      </a:folHlink>
    </a:clrScheme>
    <a:fontScheme name="09J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09J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J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J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J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J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J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J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J1 13">
        <a:dk1>
          <a:srgbClr val="000000"/>
        </a:dk1>
        <a:lt1>
          <a:srgbClr val="FFFFFF"/>
        </a:lt1>
        <a:dk2>
          <a:srgbClr val="13566D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14">
        <a:dk1>
          <a:srgbClr val="000000"/>
        </a:dk1>
        <a:lt1>
          <a:srgbClr val="FFFFFF"/>
        </a:lt1>
        <a:dk2>
          <a:srgbClr val="13566D"/>
        </a:dk2>
        <a:lt2>
          <a:srgbClr val="C7CBCE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15">
        <a:dk1>
          <a:srgbClr val="000000"/>
        </a:dk1>
        <a:lt1>
          <a:srgbClr val="FFFFFF"/>
        </a:lt1>
        <a:dk2>
          <a:srgbClr val="117CB0"/>
        </a:dk2>
        <a:lt2>
          <a:srgbClr val="C7CBCE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J1 16">
        <a:dk1>
          <a:srgbClr val="000000"/>
        </a:dk1>
        <a:lt1>
          <a:srgbClr val="FFFFFF"/>
        </a:lt1>
        <a:dk2>
          <a:srgbClr val="117CB0"/>
        </a:dk2>
        <a:lt2>
          <a:srgbClr val="C7CBCE"/>
        </a:lt2>
        <a:accent1>
          <a:srgbClr val="13A8CA"/>
        </a:accent1>
        <a:accent2>
          <a:srgbClr val="CCD63C"/>
        </a:accent2>
        <a:accent3>
          <a:srgbClr val="FFFFFF"/>
        </a:accent3>
        <a:accent4>
          <a:srgbClr val="000000"/>
        </a:accent4>
        <a:accent5>
          <a:srgbClr val="AAD1E1"/>
        </a:accent5>
        <a:accent6>
          <a:srgbClr val="B9C235"/>
        </a:accent6>
        <a:hlink>
          <a:srgbClr val="135693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</TotalTime>
  <Words>1033</Words>
  <Application>Microsoft Office PowerPoint</Application>
  <PresentationFormat>On-screen Show (4:3)</PresentationFormat>
  <Paragraphs>272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09J1</vt:lpstr>
      <vt:lpstr>Preventing bugs with pluggable type checking</vt:lpstr>
      <vt:lpstr>Motivation </vt:lpstr>
      <vt:lpstr>Motivation </vt:lpstr>
      <vt:lpstr>Java’s type checking is too weak</vt:lpstr>
      <vt:lpstr>Some errors are silent</vt:lpstr>
      <vt:lpstr>Solution:  Pluggable type systems</vt:lpstr>
      <vt:lpstr>Outline</vt:lpstr>
      <vt:lpstr>Type qualifiers</vt:lpstr>
      <vt:lpstr>Benefits of type qualifiers</vt:lpstr>
      <vt:lpstr>Outline</vt:lpstr>
      <vt:lpstr>Sample checkers</vt:lpstr>
      <vt:lpstr>Using checkers</vt:lpstr>
      <vt:lpstr>Nullness and mutation demo</vt:lpstr>
      <vt:lpstr>Checkers are effective</vt:lpstr>
      <vt:lpstr>Comparison:  other Nullness tools</vt:lpstr>
      <vt:lpstr>Checkers are featureful</vt:lpstr>
      <vt:lpstr>Checkers are usable</vt:lpstr>
      <vt:lpstr>What a checker guarantees</vt:lpstr>
      <vt:lpstr>Annotating libraries</vt:lpstr>
      <vt:lpstr>Outline</vt:lpstr>
      <vt:lpstr>SQL injection attack</vt:lpstr>
      <vt:lpstr>Taint checker</vt:lpstr>
      <vt:lpstr>Taint checker demo</vt:lpstr>
      <vt:lpstr>Defining a type system</vt:lpstr>
      <vt:lpstr>Defining a type system</vt:lpstr>
      <vt:lpstr>Defining a type system</vt:lpstr>
      <vt:lpstr>Defining a type system</vt:lpstr>
      <vt:lpstr>Defining a type system</vt:lpstr>
      <vt:lpstr>Outline</vt:lpstr>
      <vt:lpstr>Pluggable type-checking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09J1 template, PPT2008/Macintosh</dc:title>
  <dc:subject>2009 JavaOne Conference, San Francisco</dc:subject>
  <dc:creator>Christie Kim</dc:creator>
  <cp:keywords/>
  <dc:description>Onsite breakout presentation support by Reaction Graphics LLC, www.reactiongraphics.com</dc:description>
  <cp:lastModifiedBy> Michael Ernst</cp:lastModifiedBy>
  <cp:revision>31</cp:revision>
  <dcterms:created xsi:type="dcterms:W3CDTF">2009-02-25T00:02:26Z</dcterms:created>
  <dcterms:modified xsi:type="dcterms:W3CDTF">2009-06-29T04:41:28Z</dcterms:modified>
  <cp:category/>
</cp:coreProperties>
</file>