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9" r:id="rId3"/>
    <p:sldId id="260" r:id="rId4"/>
    <p:sldId id="261" r:id="rId5"/>
    <p:sldId id="262" r:id="rId6"/>
    <p:sldId id="265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7" r:id="rId17"/>
    <p:sldId id="278" r:id="rId18"/>
    <p:sldId id="280" r:id="rId19"/>
    <p:sldId id="281" r:id="rId20"/>
    <p:sldId id="282" r:id="rId21"/>
    <p:sldId id="283" r:id="rId22"/>
    <p:sldId id="284" r:id="rId23"/>
    <p:sldId id="28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5F62F-D164-4F30-BCC6-F3A813184762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CC874-94C8-47DB-A3DC-8CA6CAFAFB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Programmers wish to prevent these.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57C45C-133B-4E2A-A721-CDA02D61673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Also:</a:t>
            </a:r>
            <a:r>
              <a:rPr lang="en-US" baseline="0" dirty="0" smtClean="0"/>
              <a:t>  </a:t>
            </a:r>
            <a:r>
              <a:rPr lang="en-US" dirty="0" err="1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UnsupportedOperationException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, </a:t>
            </a:r>
            <a:r>
              <a:rPr lang="en-US" dirty="0" err="1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SQLException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2CCB1B-A173-CA4C-8538-C2EF2964410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DEBBA6-B61F-4BFE-B195-C46BEA3B52F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Catch me anytime for a demo.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0123-A815-41CD-B8C2-24B963D1717D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6FC1-BD0C-41F2-877E-64EEAE688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0123-A815-41CD-B8C2-24B963D1717D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6FC1-BD0C-41F2-877E-64EEAE688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0123-A815-41CD-B8C2-24B963D1717D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6FC1-BD0C-41F2-877E-64EEAE688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0123-A815-41CD-B8C2-24B963D1717D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6FC1-BD0C-41F2-877E-64EEAE688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0123-A815-41CD-B8C2-24B963D1717D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6FC1-BD0C-41F2-877E-64EEAE688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0123-A815-41CD-B8C2-24B963D1717D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6FC1-BD0C-41F2-877E-64EEAE688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0123-A815-41CD-B8C2-24B963D1717D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6FC1-BD0C-41F2-877E-64EEAE688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0123-A815-41CD-B8C2-24B963D1717D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6FC1-BD0C-41F2-877E-64EEAE688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0123-A815-41CD-B8C2-24B963D1717D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6FC1-BD0C-41F2-877E-64EEAE688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0123-A815-41CD-B8C2-24B963D1717D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6FC1-BD0C-41F2-877E-64EEAE688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0123-A815-41CD-B8C2-24B963D1717D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6FC1-BD0C-41F2-877E-64EEAE6882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00123-A815-41CD-B8C2-24B963D1717D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C6FC1-BD0C-41F2-877E-64EEAE6882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types.cs.washington.edu/jsr30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Preventing bugs</a:t>
            </a:r>
            <a:br>
              <a:rPr lang="en-US" b="1" dirty="0" smtClean="0"/>
            </a:br>
            <a:r>
              <a:rPr lang="en-US" b="1" dirty="0" smtClean="0"/>
              <a:t>with pluggable type checking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Michael D. Ernst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University of Washington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http://types.cs.washington.edu/jsr308</a:t>
            </a:r>
          </a:p>
        </p:txBody>
      </p:sp>
      <p:sp>
        <p:nvSpPr>
          <p:cNvPr id="4" name="Folded Corner 3"/>
          <p:cNvSpPr/>
          <p:nvPr/>
        </p:nvSpPr>
        <p:spPr>
          <a:xfrm>
            <a:off x="304800" y="304800"/>
            <a:ext cx="3708401" cy="1480457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print(</a:t>
            </a:r>
            <a:r>
              <a:rPr lang="en-US" sz="2000" b="1" u="sng" dirty="0">
                <a:solidFill>
                  <a:srgbClr val="006600"/>
                </a:solidFill>
              </a:rPr>
              <a:t>@</a:t>
            </a:r>
            <a:r>
              <a:rPr lang="en-US" sz="2000" b="1" u="sng" dirty="0" err="1">
                <a:solidFill>
                  <a:srgbClr val="006600"/>
                </a:solidFill>
              </a:rPr>
              <a:t>Readonly</a:t>
            </a:r>
            <a:r>
              <a:rPr lang="en-US" sz="2000" dirty="0">
                <a:solidFill>
                  <a:schemeClr val="tx1"/>
                </a:solidFill>
              </a:rPr>
              <a:t> Object x) {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   List&lt;</a:t>
            </a:r>
            <a:r>
              <a:rPr lang="en-US" sz="2000" b="1" u="sng" dirty="0">
                <a:solidFill>
                  <a:srgbClr val="006600"/>
                </a:solidFill>
              </a:rPr>
              <a:t>@</a:t>
            </a:r>
            <a:r>
              <a:rPr lang="en-US" sz="2000" b="1" u="sng" dirty="0" err="1">
                <a:solidFill>
                  <a:srgbClr val="006600"/>
                </a:solidFill>
              </a:rPr>
              <a:t>NonNull</a:t>
            </a:r>
            <a:r>
              <a:rPr lang="en-US" sz="2000" dirty="0">
                <a:solidFill>
                  <a:schemeClr val="tx1"/>
                </a:solidFill>
              </a:rPr>
              <a:t> String&gt; </a:t>
            </a:r>
            <a:r>
              <a:rPr lang="en-US" sz="2000" dirty="0" err="1">
                <a:solidFill>
                  <a:schemeClr val="tx1"/>
                </a:solidFill>
              </a:rPr>
              <a:t>lst</a:t>
            </a:r>
            <a:r>
              <a:rPr lang="en-US" sz="2000" dirty="0">
                <a:solidFill>
                  <a:schemeClr val="tx1"/>
                </a:solidFill>
              </a:rPr>
              <a:t>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   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Checkers are effective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Scales to &gt; 200,000 LOC</a:t>
            </a:r>
          </a:p>
          <a:p>
            <a:r>
              <a:rPr lang="en-US" dirty="0" smtClean="0"/>
              <a:t>Each checker found errors in each code base it ran on</a:t>
            </a:r>
          </a:p>
          <a:p>
            <a:pPr lvl="1"/>
            <a:r>
              <a:rPr lang="en-US" dirty="0" smtClean="0"/>
              <a:t>Verified by a human and fixed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Comparison:  other Nullness tools</a:t>
            </a:r>
          </a:p>
        </p:txBody>
      </p:sp>
      <p:graphicFrame>
        <p:nvGraphicFramePr>
          <p:cNvPr id="4" name="Group 70"/>
          <p:cNvGraphicFramePr>
            <a:graphicFrameLocks/>
          </p:cNvGraphicFramePr>
          <p:nvPr/>
        </p:nvGraphicFramePr>
        <p:xfrm>
          <a:off x="152400" y="1600200"/>
          <a:ext cx="8839200" cy="3535680"/>
        </p:xfrm>
        <a:graphic>
          <a:graphicData uri="http://schemas.openxmlformats.org/drawingml/2006/table">
            <a:tbl>
              <a:tblPr/>
              <a:tblGrid>
                <a:gridCol w="1981200"/>
                <a:gridCol w="1524000"/>
                <a:gridCol w="1524000"/>
                <a:gridCol w="1676400"/>
                <a:gridCol w="2133600"/>
              </a:tblGrid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Null pointer errors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False warnings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Annotations written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Found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Missed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Checker Framework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FindBugs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Jlint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PMD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04" name="Rectangle 3"/>
          <p:cNvSpPr txBox="1">
            <a:spLocks noChangeArrowheads="1"/>
          </p:cNvSpPr>
          <p:nvPr/>
        </p:nvSpPr>
        <p:spPr bwMode="auto">
          <a:xfrm>
            <a:off x="381000" y="5177294"/>
            <a:ext cx="83820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Checking </a:t>
            </a:r>
            <a:r>
              <a:rPr lang="en-US" sz="2400" dirty="0" smtClean="0">
                <a:latin typeface="Calibri" pitchFamily="34" charset="0"/>
              </a:rPr>
              <a:t>the Lookup program for file system searching (4KLOC)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</a:rPr>
              <a:t>Distributed with </a:t>
            </a:r>
            <a:r>
              <a:rPr lang="en-US" sz="2000" dirty="0" err="1" smtClean="0">
                <a:latin typeface="Calibri" pitchFamily="34" charset="0"/>
              </a:rPr>
              <a:t>Daikon</a:t>
            </a:r>
            <a:r>
              <a:rPr lang="en-US" sz="2000" dirty="0" smtClean="0">
                <a:latin typeface="Calibri" pitchFamily="34" charset="0"/>
              </a:rPr>
              <a:t> (&gt;100KLOC verified by </a:t>
            </a:r>
            <a:r>
              <a:rPr lang="en-US" sz="2000" smtClean="0">
                <a:latin typeface="Calibri" pitchFamily="34" charset="0"/>
              </a:rPr>
              <a:t>our checker)</a:t>
            </a:r>
            <a:endParaRPr lang="en-US" sz="2000" dirty="0" smtClean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</a:rPr>
              <a:t>False </a:t>
            </a:r>
            <a:r>
              <a:rPr lang="en-US" sz="2400" dirty="0">
                <a:latin typeface="Calibri" pitchFamily="34" charset="0"/>
              </a:rPr>
              <a:t>warnings are suppressed via an annotation or assertion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Checkers are featureful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Full type systems:  inheritance, overriding, etc. </a:t>
            </a:r>
          </a:p>
          <a:p>
            <a:r>
              <a:rPr lang="en-US" smtClean="0"/>
              <a:t>Generics (type polymorphism)</a:t>
            </a:r>
          </a:p>
          <a:p>
            <a:pPr lvl="1"/>
            <a:r>
              <a:rPr lang="en-US" smtClean="0"/>
              <a:t>Also qualifier polymorphism</a:t>
            </a:r>
          </a:p>
          <a:p>
            <a:r>
              <a:rPr lang="en-US" smtClean="0"/>
              <a:t>Flow-sensitive type qualifier inference</a:t>
            </a:r>
          </a:p>
          <a:p>
            <a:r>
              <a:rPr lang="en-US" smtClean="0"/>
              <a:t>Qualifier defaults</a:t>
            </a:r>
          </a:p>
          <a:p>
            <a:r>
              <a:rPr lang="en-US" smtClean="0"/>
              <a:t>Warning suppression</a:t>
            </a:r>
          </a:p>
          <a:p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Checkers are usable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883" y="1831975"/>
            <a:ext cx="9143603" cy="45513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Integrated with </a:t>
            </a:r>
            <a:r>
              <a:rPr lang="en-US" dirty="0" err="1" smtClean="0"/>
              <a:t>toolchain</a:t>
            </a:r>
            <a:endParaRPr lang="en-US" dirty="0" smtClean="0"/>
          </a:p>
          <a:p>
            <a:pPr lvl="1">
              <a:lnSpc>
                <a:spcPct val="110000"/>
              </a:lnSpc>
            </a:pPr>
            <a:r>
              <a:rPr lang="en-US" dirty="0" err="1" smtClean="0"/>
              <a:t>javac</a:t>
            </a:r>
            <a:r>
              <a:rPr lang="en-US" dirty="0" smtClean="0"/>
              <a:t>, Ant, Maven, Eclipse, </a:t>
            </a:r>
            <a:r>
              <a:rPr lang="en-US" dirty="0" err="1" smtClean="0"/>
              <a:t>Netbeans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Few false positives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Annotations are </a:t>
            </a:r>
            <a:r>
              <a:rPr lang="en-US" dirty="0" smtClean="0">
                <a:solidFill>
                  <a:srgbClr val="FF0000"/>
                </a:solidFill>
              </a:rPr>
              <a:t>not too verbose</a:t>
            </a:r>
          </a:p>
          <a:p>
            <a:pPr lvl="1">
              <a:lnSpc>
                <a:spcPct val="110000"/>
              </a:lnSpc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@NonNull</a:t>
            </a:r>
            <a:r>
              <a:rPr lang="en-US" dirty="0" smtClean="0"/>
              <a:t>: 1 per 75 lines</a:t>
            </a:r>
          </a:p>
          <a:p>
            <a:pPr lvl="2">
              <a:lnSpc>
                <a:spcPct val="110000"/>
              </a:lnSpc>
            </a:pPr>
            <a:r>
              <a:rPr lang="en-US" dirty="0" smtClean="0"/>
              <a:t>with program-wide defaults, 1 per 2000 </a:t>
            </a:r>
            <a:r>
              <a:rPr lang="en-US" smtClean="0"/>
              <a:t>lines</a:t>
            </a:r>
            <a:r>
              <a:rPr lang="en-US" i="1" smtClean="0"/>
              <a:t>s</a:t>
            </a:r>
            <a:endParaRPr lang="en-US" dirty="0" smtClean="0"/>
          </a:p>
          <a:p>
            <a:pPr lvl="1">
              <a:lnSpc>
                <a:spcPct val="110000"/>
              </a:lnSpc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@Interned</a:t>
            </a:r>
            <a:r>
              <a:rPr lang="en-US" dirty="0" smtClean="0"/>
              <a:t>: 124 annotations in 220KLOC </a:t>
            </a:r>
            <a:r>
              <a:rPr lang="en-US" sz="2500" dirty="0" smtClean="0"/>
              <a:t>revealed 11 bugs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Possible to annotate part of program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Fewer annotations in new code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Inference tools: </a:t>
            </a:r>
            <a:r>
              <a:rPr lang="en-US" dirty="0" err="1" smtClean="0"/>
              <a:t>nullness</a:t>
            </a:r>
            <a:r>
              <a:rPr lang="en-US" dirty="0" smtClean="0"/>
              <a:t>, mutability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 checker guarantees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882" y="1831975"/>
            <a:ext cx="8729947" cy="4551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program satisfies the type property.  There are: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no bugs </a:t>
            </a:r>
            <a:r>
              <a:rPr lang="en-US" dirty="0" smtClean="0"/>
              <a:t>(of particular varieties)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no wrong annotations </a:t>
            </a:r>
          </a:p>
          <a:p>
            <a:r>
              <a:rPr lang="en-US" dirty="0" smtClean="0"/>
              <a:t>Caveat 1:  only for </a:t>
            </a:r>
            <a:r>
              <a:rPr lang="en-US" u="sng" dirty="0" smtClean="0"/>
              <a:t>code that is checked</a:t>
            </a:r>
          </a:p>
          <a:p>
            <a:pPr lvl="1"/>
            <a:r>
              <a:rPr lang="en-US" dirty="0" smtClean="0"/>
              <a:t>Native methods</a:t>
            </a:r>
          </a:p>
          <a:p>
            <a:pPr lvl="1"/>
            <a:r>
              <a:rPr lang="en-US" dirty="0" smtClean="0"/>
              <a:t>Reflection</a:t>
            </a:r>
          </a:p>
          <a:p>
            <a:pPr lvl="1"/>
            <a:r>
              <a:rPr lang="en-US" dirty="0" smtClean="0"/>
              <a:t>Code compiled without the pluggable type checker</a:t>
            </a:r>
          </a:p>
          <a:p>
            <a:pPr lvl="1"/>
            <a:r>
              <a:rPr lang="en-US" dirty="0" smtClean="0"/>
              <a:t>Suppressed warnings</a:t>
            </a:r>
          </a:p>
          <a:p>
            <a:pPr lvl="2"/>
            <a:r>
              <a:rPr lang="en-US" dirty="0" smtClean="0"/>
              <a:t>Indicates what code a human should analyze</a:t>
            </a:r>
          </a:p>
          <a:p>
            <a:pPr lvl="1"/>
            <a:r>
              <a:rPr lang="en-US" dirty="0" smtClean="0"/>
              <a:t>Checking </a:t>
            </a:r>
            <a:r>
              <a:rPr lang="en-US" u="sng" dirty="0" smtClean="0"/>
              <a:t>part of a program</a:t>
            </a:r>
            <a:r>
              <a:rPr lang="en-US" dirty="0" smtClean="0"/>
              <a:t> is still useful</a:t>
            </a:r>
          </a:p>
          <a:p>
            <a:r>
              <a:rPr lang="en-US" dirty="0" smtClean="0"/>
              <a:t>Caveat 2:  The checker itself might contain an error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Annotating libraries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Each checker comes with JDK annotations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Typically, only for signatures, not bodies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Finds errors in clients, but not in the library itself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Inference tools for annotating new libraries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injection attack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defRPr/>
            </a:pPr>
            <a:r>
              <a:rPr lang="en-US" dirty="0" smtClean="0"/>
              <a:t>Server code bug:  SQL query constructed using unfiltered user input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query = “SELECT * FROM users ”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  + “WHERE name=‘” + 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userInput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+ “’;”;</a:t>
            </a:r>
          </a:p>
          <a:p>
            <a:pPr>
              <a:defRPr/>
            </a:pPr>
            <a:r>
              <a:rPr lang="en-US" dirty="0" smtClean="0"/>
              <a:t>User inputs:    </a:t>
            </a:r>
            <a:r>
              <a:rPr lang="en-US" b="1" dirty="0" smtClean="0">
                <a:solidFill>
                  <a:srgbClr val="FF0000"/>
                </a:solidFill>
              </a:rPr>
              <a:t>a’ or ‘t’=‘t</a:t>
            </a:r>
          </a:p>
          <a:p>
            <a:pPr>
              <a:defRPr/>
            </a:pPr>
            <a:r>
              <a:rPr lang="en-US" dirty="0" smtClean="0"/>
              <a:t>Result:  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query </a:t>
            </a:r>
            <a:r>
              <a:rPr lang="en-US" sz="2400" b="1" dirty="0" smtClean="0">
                <a:cs typeface="Courier New" pitchFamily="49" charset="0"/>
                <a:sym typeface="Symbol"/>
              </a:rPr>
              <a:t>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SELECT * FROM users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     WHERE name=‘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a’ or ‘t’=‘t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’;</a:t>
            </a:r>
          </a:p>
          <a:p>
            <a:pPr>
              <a:defRPr/>
            </a:pPr>
            <a:r>
              <a:rPr lang="en-US" dirty="0" smtClean="0"/>
              <a:t>Query returns information about all users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Taint checker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360053"/>
            <a:ext cx="8839200" cy="295479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/>
              <a:t>To use it: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Write  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@Untainted</a:t>
            </a:r>
            <a:r>
              <a:rPr lang="en-US" dirty="0" smtClean="0"/>
              <a:t>  in your program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List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getPosts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@Untainted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String category) {…}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US" dirty="0" smtClean="0"/>
              <a:t>Compile your program</a:t>
            </a: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300" b="1" u="sng" dirty="0" smtClean="0">
                <a:latin typeface="Courier New" pitchFamily="49" charset="0"/>
                <a:cs typeface="Courier New" pitchFamily="49" charset="0"/>
              </a:rPr>
              <a:t>-processor </a:t>
            </a:r>
            <a:r>
              <a:rPr lang="en-US" sz="2300" b="1" u="sng" dirty="0" err="1" smtClean="0">
                <a:latin typeface="Courier New" pitchFamily="49" charset="0"/>
                <a:cs typeface="Courier New" pitchFamily="49" charset="0"/>
              </a:rPr>
              <a:t>BasicChecker</a:t>
            </a:r>
            <a:r>
              <a:rPr lang="en-US" sz="2300" b="1" u="sng" dirty="0" smtClean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2300" b="1" u="sng" dirty="0" err="1" smtClean="0">
                <a:latin typeface="Courier New" pitchFamily="49" charset="0"/>
                <a:cs typeface="Courier New" pitchFamily="49" charset="0"/>
              </a:rPr>
              <a:t>Aquals</a:t>
            </a:r>
            <a:r>
              <a:rPr lang="en-US" sz="2300" b="1" u="sng" dirty="0" smtClean="0">
                <a:latin typeface="Courier New" pitchFamily="49" charset="0"/>
                <a:cs typeface="Courier New" pitchFamily="49" charset="0"/>
              </a:rPr>
              <a:t>=Untainted </a:t>
            </a: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300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>  MyProgram.java</a:t>
            </a: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381000" y="1654626"/>
            <a:ext cx="7189788" cy="1570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SubtypeOf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Unqualified.class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ImplicitFor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(trees = {STRING_LITERAL})</a:t>
            </a: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public @interface Untainted { 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 typeface="Arial" charset="0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NonNull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{ }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Type qualifier hierarchy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Type introduction rules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Other type rules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NonNull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{ }</a:t>
            </a:r>
          </a:p>
          <a:p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2743200" cy="1173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Motivation	</a:t>
            </a: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2027" y="696460"/>
            <a:ext cx="6196030" cy="58333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212752" y="2921805"/>
            <a:ext cx="1224627" cy="2604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3575948" y="4073063"/>
            <a:ext cx="1912257" cy="210475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198239" y="5082891"/>
            <a:ext cx="38779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java.lang.NullPointerException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FF0000"/>
                </a:solidFill>
              </a:rPr>
              <a:t>Type qualifier hierarchy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Type introduction rules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Other type rules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SubtypeOf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Nullable.class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NonNull { }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7825" y="1295400"/>
            <a:ext cx="34575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Type qualifier hierarchy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FF0000"/>
                </a:solidFill>
              </a:rPr>
              <a:t>Type introduction rules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Other type rules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SubtypeOf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Nullable.class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ImplicitFor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(trees={ NEW_CLASS,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               PLUS,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               BOOLEAN_LITERAL, ... } 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NonNull { }</a:t>
            </a:r>
          </a:p>
          <a:p>
            <a:endParaRPr lang="en-US" dirty="0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5562600" y="1828800"/>
            <a:ext cx="3262313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new Date()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“hello ” + getName()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Boolean.TRUE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883" y="1831975"/>
            <a:ext cx="8788003" cy="4551363"/>
          </a:xfrm>
        </p:spPr>
        <p:txBody>
          <a:bodyPr>
            <a:normAutofit lnSpcReduction="10000"/>
          </a:bodyPr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Type qualifier hierarchy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Type introduction rules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FF0000"/>
                </a:solidFill>
              </a:rPr>
              <a:t>Other type rules</a:t>
            </a:r>
          </a:p>
          <a:p>
            <a:pPr eaLnBrk="1" hangingPunct="1">
              <a:defRPr/>
            </a:pPr>
            <a:endParaRPr lang="en-US" dirty="0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21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visitSynchronized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SynchronizedTree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node) {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ExpressionTree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node.getExpression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AnnotatedTypeMirror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type =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getAnnotatedType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if (! </a:t>
            </a:r>
            <a:r>
              <a:rPr lang="en-US" sz="21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type.hasAnnotation</a:t>
            </a:r>
            <a:r>
              <a:rPr lang="en-US" sz="2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(NONNULL))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checker.report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Result.failure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(...),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dirty="0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5715000" y="1371600"/>
            <a:ext cx="3262313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synchronized(expr) {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 …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7265988" y="2819400"/>
            <a:ext cx="1420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Warn if expr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may be null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7086600" y="2057400"/>
            <a:ext cx="11430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Pluggable type-checking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9883" y="1831975"/>
            <a:ext cx="8904117" cy="45513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Java 7 syntax for type annotations</a:t>
            </a:r>
          </a:p>
          <a:p>
            <a:pPr lvl="1" eaLnBrk="1" hangingPunct="1"/>
            <a:r>
              <a:rPr lang="en-US" dirty="0" smtClean="0"/>
              <a:t>Write in comments during transition to Java 7</a:t>
            </a:r>
          </a:p>
          <a:p>
            <a:pPr eaLnBrk="1" hangingPunct="1"/>
            <a:r>
              <a:rPr lang="en-US" dirty="0" smtClean="0"/>
              <a:t>Checker Framework for creating type checkers</a:t>
            </a:r>
          </a:p>
          <a:p>
            <a:pPr lvl="1" eaLnBrk="1" hangingPunct="1"/>
            <a:r>
              <a:rPr lang="en-US" dirty="0" err="1" smtClean="0"/>
              <a:t>Featureful</a:t>
            </a:r>
            <a:r>
              <a:rPr lang="en-US" dirty="0" smtClean="0"/>
              <a:t>, effective, easy to use, scalable</a:t>
            </a:r>
          </a:p>
          <a:p>
            <a:pPr eaLnBrk="1" hangingPunct="1"/>
            <a:r>
              <a:rPr lang="en-US" dirty="0" smtClean="0"/>
              <a:t>Prevent bugs at compile time</a:t>
            </a:r>
          </a:p>
          <a:p>
            <a:pPr eaLnBrk="1" hangingPunct="1"/>
            <a:r>
              <a:rPr lang="en-US" dirty="0" smtClean="0"/>
              <a:t>Create custom type-checkers</a:t>
            </a:r>
          </a:p>
          <a:p>
            <a:pPr eaLnBrk="1" hangingPunct="1"/>
            <a:r>
              <a:rPr lang="en-US" dirty="0" smtClean="0"/>
              <a:t>Learn more, or download the Checker Framework: 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://types.cs.washington.edu/jsr308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(or, web search for “Checker Framework” or “JSR 308”)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Java’s type checking is too weak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GB" dirty="0" smtClean="0"/>
              <a:t>Type checking prevents many bugs</a:t>
            </a:r>
          </a:p>
          <a:p>
            <a:pPr marL="742950" lvl="2" indent="-342900" eaLnBrk="1" hangingPunct="1">
              <a:buFont typeface="Arial" charset="0"/>
              <a:buNone/>
              <a:defRPr/>
            </a:pPr>
            <a:r>
              <a:rPr lang="en-GB" b="1" dirty="0" err="1" smtClean="0">
                <a:latin typeface="Courier New" pitchFamily="49" charset="0"/>
              </a:rPr>
              <a:t>int</a:t>
            </a:r>
            <a:r>
              <a:rPr lang="en-GB" b="1" dirty="0" smtClean="0">
                <a:latin typeface="Courier New" pitchFamily="49" charset="0"/>
              </a:rPr>
              <a:t> </a:t>
            </a:r>
            <a:r>
              <a:rPr lang="en-GB" b="1" dirty="0" err="1" smtClean="0">
                <a:latin typeface="Courier New" pitchFamily="49" charset="0"/>
              </a:rPr>
              <a:t>i</a:t>
            </a:r>
            <a:r>
              <a:rPr lang="en-GB" b="1" dirty="0" smtClean="0">
                <a:latin typeface="Courier New" pitchFamily="49" charset="0"/>
              </a:rPr>
              <a:t> = “hello”;   // type error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Type checking doesn’t prevent </a:t>
            </a:r>
            <a:r>
              <a:rPr lang="en-GB" dirty="0" smtClean="0">
                <a:solidFill>
                  <a:srgbClr val="FF0000"/>
                </a:solidFill>
              </a:rPr>
              <a:t>enough</a:t>
            </a:r>
            <a:r>
              <a:rPr lang="en-GB" dirty="0" smtClean="0"/>
              <a:t> bugs</a:t>
            </a:r>
          </a:p>
          <a:p>
            <a:pPr lvl="1">
              <a:buFont typeface="Arial" charset="0"/>
              <a:buNone/>
              <a:defRPr/>
            </a:pPr>
            <a:endParaRPr lang="en-US" b="1" dirty="0" smtClean="0">
              <a:latin typeface="Courier New" pitchFamily="49" charset="0"/>
              <a:ea typeface="Courier" charset="0"/>
              <a:cs typeface="Courier New" pitchFamily="49" charset="0"/>
              <a:sym typeface="Courier" charset="0"/>
            </a:endParaRPr>
          </a:p>
          <a:p>
            <a:pPr lvl="1">
              <a:buFont typeface="Arial" charset="0"/>
              <a:buNone/>
              <a:defRPr/>
            </a:pP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System.console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().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readLine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();</a:t>
            </a:r>
            <a:endParaRPr lang="en-US" b="1" dirty="0" smtClean="0"/>
          </a:p>
          <a:p>
            <a:pPr lvl="2">
              <a:buFont typeface="Symbol" pitchFamily="18" charset="2"/>
              <a:buChar char="Þ"/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NullPointerException</a:t>
            </a:r>
          </a:p>
          <a:p>
            <a:pPr lvl="1">
              <a:buFont typeface="Arial" charset="0"/>
              <a:buNone/>
              <a:defRPr/>
            </a:pPr>
            <a:endParaRPr lang="en-US" b="1" dirty="0" smtClean="0">
              <a:latin typeface="Courier New" pitchFamily="49" charset="0"/>
              <a:ea typeface="Courier" charset="0"/>
              <a:cs typeface="Courier New" pitchFamily="49" charset="0"/>
              <a:sym typeface="Courier" charset="0"/>
            </a:endParaRPr>
          </a:p>
          <a:p>
            <a:pPr lvl="1">
              <a:buFont typeface="Arial" charset="0"/>
              <a:buNone/>
              <a:defRPr/>
            </a:pP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Collections.emptyList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().add(“One”);</a:t>
            </a:r>
          </a:p>
          <a:p>
            <a:pPr lvl="2">
              <a:buFont typeface="Symbol" pitchFamily="18" charset="2"/>
              <a:buChar char="Þ"/>
              <a:defRPr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UnsupportedOperationException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buFont typeface="Arial" charset="0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lvl="1"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errors are silent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368" y="1411061"/>
            <a:ext cx="8480425" cy="4551363"/>
          </a:xfrm>
        </p:spPr>
        <p:txBody>
          <a:bodyPr>
            <a:normAutofit fontScale="92500" lnSpcReduction="10000"/>
          </a:bodyPr>
          <a:lstStyle/>
          <a:p>
            <a:pPr lvl="1">
              <a:buFont typeface="Arial" charset="0"/>
              <a:buNone/>
            </a:pP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 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 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 = new Date(0);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myMap.put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(date, “Java Epoch”);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date.setYear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(70);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myMap.put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(date, “Linux Epoch”);</a:t>
            </a:r>
            <a:endParaRPr lang="en-US" b="1" dirty="0" smtClean="0">
              <a:ea typeface="Courier" charset="0"/>
              <a:cs typeface="Courier New" pitchFamily="49" charset="0"/>
            </a:endParaRPr>
          </a:p>
          <a:p>
            <a:pPr lvl="2">
              <a:buSzPct val="100000"/>
              <a:buFont typeface="Symbol" pitchFamily="18" charset="2"/>
              <a:buChar char="Þ"/>
            </a:pPr>
            <a:r>
              <a:rPr lang="en-US" dirty="0" smtClean="0">
                <a:ea typeface="Courier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Corrupted map</a:t>
            </a:r>
          </a:p>
          <a:p>
            <a:pPr lvl="1">
              <a:buFont typeface="Arial" charset="0"/>
              <a:buNone/>
            </a:pPr>
            <a:endParaRPr lang="en-US" b="1" dirty="0" smtClean="0">
              <a:latin typeface="Courier New" pitchFamily="49" charset="0"/>
              <a:ea typeface="Courier" charset="0"/>
              <a:cs typeface="Courier New" pitchFamily="49" charset="0"/>
              <a:sym typeface="Courier" charset="0"/>
            </a:endParaRPr>
          </a:p>
          <a:p>
            <a:pPr lvl="1">
              <a:buFont typeface="Arial" charset="0"/>
              <a:buNone/>
            </a:pP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 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dbStatement.executeQuery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userInput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);</a:t>
            </a:r>
          </a:p>
          <a:p>
            <a:pPr lvl="2">
              <a:buSzPct val="100000"/>
              <a:buFont typeface="Symbol" pitchFamily="18" charset="2"/>
              <a:buChar char="Þ"/>
            </a:pPr>
            <a:r>
              <a:rPr lang="en-US" dirty="0" smtClean="0">
                <a:ea typeface="Courier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SQL injection attack</a:t>
            </a:r>
          </a:p>
          <a:p>
            <a:pPr>
              <a:buFont typeface="Arial" charset="0"/>
              <a:buNone/>
            </a:pPr>
            <a:endParaRPr lang="en-US" dirty="0" smtClean="0">
              <a:ea typeface="Courier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dirty="0" smtClean="0">
                <a:ea typeface="Courier" charset="0"/>
                <a:cs typeface="Courier New" pitchFamily="49" charset="0"/>
              </a:rPr>
              <a:t>     Initialization, data formatting, equality tests,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 Pluggable type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GB" dirty="0" smtClean="0"/>
              <a:t>Design a type system to solve a specific problem</a:t>
            </a:r>
          </a:p>
          <a:p>
            <a:pPr eaLnBrk="1" hangingPunct="1"/>
            <a:r>
              <a:rPr lang="en-GB" dirty="0" smtClean="0"/>
              <a:t>Write type qualifiers in code (or, type inference)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@Immutable 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 </a:t>
            </a:r>
            <a:r>
              <a:rPr lang="en-US" sz="2400" b="1" dirty="0" err="1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 = new Date(0);</a:t>
            </a:r>
          </a:p>
          <a:p>
            <a:pPr lvl="1" eaLnBrk="1" hangingPunct="1">
              <a:buFont typeface="Arial" charset="0"/>
              <a:buNone/>
            </a:pPr>
            <a:r>
              <a:rPr lang="en-US" sz="2400" b="1" dirty="0" err="1" smtClean="0">
                <a:solidFill>
                  <a:srgbClr val="333333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date.setTime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(70);    </a:t>
            </a:r>
            <a:r>
              <a:rPr lang="en-US" sz="2400" b="1" dirty="0" smtClean="0">
                <a:latin typeface="Courier New" pitchFamily="49" charset="0"/>
                <a:ea typeface="Helvetica Neue" charset="0"/>
                <a:cs typeface="Courier New" pitchFamily="49" charset="0"/>
              </a:rPr>
              <a:t>//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compile-time</a:t>
            </a:r>
            <a:r>
              <a:rPr lang="en-US" sz="2400" b="1" dirty="0" smtClean="0">
                <a:latin typeface="Courier New" pitchFamily="49" charset="0"/>
                <a:ea typeface="Helvetica Neue" charset="0"/>
                <a:cs typeface="Courier New" pitchFamily="49" charset="0"/>
              </a:rPr>
              <a:t> error</a:t>
            </a:r>
          </a:p>
          <a:p>
            <a:pPr eaLnBrk="1" hangingPunct="1">
              <a:lnSpc>
                <a:spcPct val="150000"/>
              </a:lnSpc>
            </a:pPr>
            <a:r>
              <a:rPr lang="en-GB" dirty="0" smtClean="0"/>
              <a:t>Type checker warns about violations (bugs)</a:t>
            </a:r>
          </a:p>
          <a:p>
            <a:pPr lvl="1" eaLnBrk="1" hangingPunct="1">
              <a:lnSpc>
                <a:spcPct val="150000"/>
              </a:lnSpc>
            </a:pPr>
            <a:endParaRPr lang="en-GB" dirty="0" smtClean="0"/>
          </a:p>
          <a:p>
            <a:pPr eaLnBrk="1" hangingPunct="1">
              <a:buFont typeface="Arial" charset="0"/>
              <a:buNone/>
            </a:pPr>
            <a:r>
              <a:rPr lang="en-GB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381000" y="4533724"/>
            <a:ext cx="8318500" cy="1477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GB" b="1" dirty="0">
                <a:latin typeface="Courier New" pitchFamily="49" charset="0"/>
                <a:cs typeface="Courier New" pitchFamily="49" charset="0"/>
              </a:rPr>
              <a:t>% </a:t>
            </a:r>
            <a:r>
              <a:rPr lang="en-GB" b="1" dirty="0" err="1">
                <a:latin typeface="Courier New" pitchFamily="49" charset="0"/>
                <a:cs typeface="Courier New" pitchFamily="49" charset="0"/>
              </a:rPr>
              <a:t>javac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-processor </a:t>
            </a:r>
            <a:r>
              <a:rPr lang="en-GB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NullnessChecker</a:t>
            </a:r>
            <a:r>
              <a:rPr lang="en-GB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MyFile.java</a:t>
            </a:r>
          </a:p>
          <a:p>
            <a:pPr>
              <a:buFont typeface="Arial" charset="0"/>
              <a:buNone/>
            </a:pP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MyFile.java:149: dereference of possibly-null reference bb2</a:t>
            </a: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allVars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= bb2.vars;</a:t>
            </a: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              ^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</a:t>
            </a:r>
            <a:r>
              <a:rPr lang="en-US" dirty="0" smtClean="0"/>
              <a:t>pluggable types</a:t>
            </a:r>
            <a:endParaRPr lang="en-US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39883" y="1831975"/>
            <a:ext cx="8563031" cy="4551363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FF0000"/>
                </a:solidFill>
              </a:rPr>
              <a:t>Improve documentation</a:t>
            </a:r>
          </a:p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FF0000"/>
                </a:solidFill>
              </a:rPr>
              <a:t>Find bugs </a:t>
            </a:r>
            <a:r>
              <a:rPr lang="en-US" dirty="0" smtClean="0"/>
              <a:t>in programs</a:t>
            </a:r>
          </a:p>
          <a:p>
            <a:r>
              <a:rPr lang="en-US" dirty="0" smtClean="0"/>
              <a:t>Guarantee the </a:t>
            </a:r>
            <a:r>
              <a:rPr lang="en-US" b="1" dirty="0" smtClean="0">
                <a:solidFill>
                  <a:srgbClr val="FF0000"/>
                </a:solidFill>
              </a:rPr>
              <a:t>absence of errors</a:t>
            </a:r>
          </a:p>
          <a:p>
            <a:r>
              <a:rPr lang="en-US" dirty="0" smtClean="0"/>
              <a:t>Aid compilers, optimizers, and analysis tools</a:t>
            </a:r>
          </a:p>
          <a:p>
            <a:r>
              <a:rPr lang="en-US" dirty="0" smtClean="0"/>
              <a:t>Reduce number of assertions and run-time checks</a:t>
            </a:r>
          </a:p>
          <a:p>
            <a:endParaRPr lang="en-US" dirty="0" smtClean="0"/>
          </a:p>
          <a:p>
            <a:r>
              <a:rPr lang="en-US" dirty="0" smtClean="0"/>
              <a:t>Possible negatives:</a:t>
            </a:r>
          </a:p>
          <a:p>
            <a:pPr lvl="1"/>
            <a:r>
              <a:rPr lang="en-US" dirty="0" smtClean="0"/>
              <a:t>Must write the types (or use type inference)</a:t>
            </a:r>
          </a:p>
          <a:p>
            <a:pPr lvl="1"/>
            <a:r>
              <a:rPr lang="en-US" dirty="0" smtClean="0"/>
              <a:t>False positives are possible (can be suppressed)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checkers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dirty="0" smtClean="0"/>
              <a:t>Null dereferences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Mutation </a:t>
            </a:r>
            <a:r>
              <a:rPr lang="en-US" dirty="0" smtClean="0"/>
              <a:t>and side-effects</a:t>
            </a:r>
          </a:p>
          <a:p>
            <a:pPr>
              <a:defRPr/>
            </a:pPr>
            <a:r>
              <a:rPr lang="en-US" dirty="0" smtClean="0"/>
              <a:t>Equality tests</a:t>
            </a:r>
          </a:p>
          <a:p>
            <a:pPr>
              <a:defRPr/>
            </a:pPr>
            <a:r>
              <a:rPr lang="en-US" dirty="0" smtClean="0"/>
              <a:t>Locking</a:t>
            </a:r>
          </a:p>
          <a:p>
            <a:pPr>
              <a:defRPr/>
            </a:pPr>
            <a:r>
              <a:rPr lang="en-US" dirty="0" smtClean="0"/>
              <a:t>Security</a:t>
            </a:r>
            <a:r>
              <a:rPr lang="en-US" dirty="0" smtClean="0"/>
              <a:t>: encryption, tainting, access control</a:t>
            </a:r>
          </a:p>
          <a:p>
            <a:pPr>
              <a:defRPr/>
            </a:pPr>
            <a:r>
              <a:rPr lang="en-US" dirty="0" smtClean="0"/>
              <a:t>Aliasing</a:t>
            </a:r>
          </a:p>
          <a:p>
            <a:pPr>
              <a:defRPr/>
            </a:pPr>
            <a:r>
              <a:rPr lang="en-US" dirty="0" smtClean="0"/>
              <a:t>Strings:  localization, </a:t>
            </a:r>
            <a:r>
              <a:rPr lang="en-US" dirty="0" err="1" smtClean="0"/>
              <a:t>regex</a:t>
            </a:r>
            <a:r>
              <a:rPr lang="en-US" dirty="0" smtClean="0"/>
              <a:t> syntax, ...</a:t>
            </a:r>
          </a:p>
          <a:p>
            <a:pPr>
              <a:defRPr/>
            </a:pPr>
            <a:r>
              <a:rPr lang="en-US" dirty="0" err="1" smtClean="0"/>
              <a:t>Typestate</a:t>
            </a:r>
            <a:r>
              <a:rPr lang="en-US" dirty="0" smtClean="0"/>
              <a:t> (e.g., open/closed files)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You </a:t>
            </a:r>
            <a:r>
              <a:rPr lang="en-US" dirty="0" smtClean="0"/>
              <a:t>can write your own!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checkers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883" y="1831975"/>
            <a:ext cx="8904117" cy="4551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Designed as compiler plug-ins (i.e., annotation processors)</a:t>
            </a:r>
          </a:p>
          <a:p>
            <a:r>
              <a:rPr lang="en-US" dirty="0" smtClean="0"/>
              <a:t>Use familiar error messages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% </a:t>
            </a:r>
            <a:r>
              <a:rPr lang="en-US" sz="2200" b="1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 –processor </a:t>
            </a:r>
            <a:r>
              <a:rPr lang="en-US" sz="2200" b="1" u="sng" dirty="0" err="1" smtClean="0">
                <a:latin typeface="Courier New" pitchFamily="49" charset="0"/>
                <a:cs typeface="Courier New" pitchFamily="49" charset="0"/>
              </a:rPr>
              <a:t>NullnessChecker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 MyFile.java</a:t>
            </a:r>
          </a:p>
          <a:p>
            <a:pPr>
              <a:buNone/>
            </a:pPr>
            <a:endParaRPr lang="en-US" sz="22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MyFile.java:9: incompatible types.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2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   </a:t>
            </a:r>
            <a:r>
              <a:rPr lang="en-US" sz="2200" b="1" dirty="0" err="1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nonNullVar</a:t>
            </a:r>
            <a: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= </a:t>
            </a:r>
            <a:r>
              <a:rPr lang="en-US" sz="2200" b="1" dirty="0" err="1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nullableValue</a:t>
            </a:r>
            <a: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;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2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                ^</a:t>
            </a:r>
            <a:b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</a:br>
            <a: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found   : @</a:t>
            </a:r>
            <a:r>
              <a:rPr lang="en-US" sz="2200" b="1" dirty="0" err="1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Nullable</a:t>
            </a:r>
            <a: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String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2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required: @NonNull String</a:t>
            </a:r>
            <a:endParaRPr lang="en-US" sz="22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Demos available!</a:t>
            </a:r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Catch me anytime today or tomorrow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909</Words>
  <Application>Microsoft Office PowerPoint</Application>
  <PresentationFormat>On-screen Show (4:3)</PresentationFormat>
  <Paragraphs>229</Paragraphs>
  <Slides>23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Preventing bugs with pluggable type checking</vt:lpstr>
      <vt:lpstr>Motivation </vt:lpstr>
      <vt:lpstr>Java’s type checking is too weak</vt:lpstr>
      <vt:lpstr>Some errors are silent</vt:lpstr>
      <vt:lpstr>Solution:  Pluggable type systems</vt:lpstr>
      <vt:lpstr>Benefits of pluggable types</vt:lpstr>
      <vt:lpstr>Sample checkers</vt:lpstr>
      <vt:lpstr>Using checkers</vt:lpstr>
      <vt:lpstr>Demos available!</vt:lpstr>
      <vt:lpstr>Checkers are effective</vt:lpstr>
      <vt:lpstr>Comparison:  other Nullness tools</vt:lpstr>
      <vt:lpstr>Checkers are featureful</vt:lpstr>
      <vt:lpstr>Checkers are usable</vt:lpstr>
      <vt:lpstr>What a checker guarantees</vt:lpstr>
      <vt:lpstr>Annotating libraries</vt:lpstr>
      <vt:lpstr>SQL injection attack</vt:lpstr>
      <vt:lpstr>Taint checker</vt:lpstr>
      <vt:lpstr>Defining a type system</vt:lpstr>
      <vt:lpstr>Defining a type system</vt:lpstr>
      <vt:lpstr>Defining a type system</vt:lpstr>
      <vt:lpstr>Defining a type system</vt:lpstr>
      <vt:lpstr>Defining a type system</vt:lpstr>
      <vt:lpstr>Pluggable type-checking</vt:lpstr>
    </vt:vector>
  </TitlesOfParts>
  <Company>uw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Preventing bugs with pluggable type checking</dc:title>
  <dc:creator>cse</dc:creator>
  <cp:lastModifiedBy>cse</cp:lastModifiedBy>
  <cp:revision>2</cp:revision>
  <dcterms:created xsi:type="dcterms:W3CDTF">2009-10-29T17:00:19Z</dcterms:created>
  <dcterms:modified xsi:type="dcterms:W3CDTF">2009-10-29T17:19:45Z</dcterms:modified>
</cp:coreProperties>
</file>