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2" r:id="rId1"/>
  </p:sldMasterIdLst>
  <p:notesMasterIdLst>
    <p:notesMasterId r:id="rId33"/>
  </p:notesMasterIdLst>
  <p:handoutMasterIdLst>
    <p:handoutMasterId r:id="rId34"/>
  </p:handoutMasterIdLst>
  <p:sldIdLst>
    <p:sldId id="268" r:id="rId2"/>
    <p:sldId id="270" r:id="rId3"/>
    <p:sldId id="272" r:id="rId4"/>
    <p:sldId id="273" r:id="rId5"/>
    <p:sldId id="300" r:id="rId6"/>
    <p:sldId id="274" r:id="rId7"/>
    <p:sldId id="275" r:id="rId8"/>
    <p:sldId id="276" r:id="rId9"/>
    <p:sldId id="277" r:id="rId10"/>
    <p:sldId id="278" r:id="rId11"/>
    <p:sldId id="302" r:id="rId12"/>
    <p:sldId id="301" r:id="rId13"/>
    <p:sldId id="281" r:id="rId14"/>
    <p:sldId id="282" r:id="rId15"/>
    <p:sldId id="303" r:id="rId16"/>
    <p:sldId id="283" r:id="rId17"/>
    <p:sldId id="284" r:id="rId18"/>
    <p:sldId id="285" r:id="rId19"/>
    <p:sldId id="286" r:id="rId20"/>
    <p:sldId id="287" r:id="rId21"/>
    <p:sldId id="288" r:id="rId22"/>
    <p:sldId id="289" r:id="rId23"/>
    <p:sldId id="290" r:id="rId24"/>
    <p:sldId id="291" r:id="rId25"/>
    <p:sldId id="292" r:id="rId26"/>
    <p:sldId id="293" r:id="rId27"/>
    <p:sldId id="294" r:id="rId28"/>
    <p:sldId id="295" r:id="rId29"/>
    <p:sldId id="299" r:id="rId30"/>
    <p:sldId id="297" r:id="rId31"/>
    <p:sldId id="298" r:id="rId32"/>
  </p:sldIdLst>
  <p:sldSz cx="9144000" cy="6858000" type="screen4x3"/>
  <p:notesSz cx="6858000" cy="9144000"/>
  <p:defaultTextStyle>
    <a:defPPr>
      <a:defRPr lang="nl-NL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Valerie Hillewaere" initials="VH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7CE29"/>
    <a:srgbClr val="F89938"/>
    <a:srgbClr val="FA4A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5" autoAdjust="0"/>
    <p:restoredTop sz="94682" autoAdjust="0"/>
  </p:normalViewPr>
  <p:slideViewPr>
    <p:cSldViewPr snapToGrid="0" snapToObjects="1">
      <p:cViewPr varScale="1">
        <p:scale>
          <a:sx n="71" d="100"/>
          <a:sy n="71" d="100"/>
        </p:scale>
        <p:origin x="-48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97" d="100"/>
          <a:sy n="97" d="100"/>
        </p:scale>
        <p:origin x="-750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CB0A62-8E67-4C9C-BD0A-1B623B6FF41A}" type="datetimeFigureOut">
              <a:rPr lang="en-US" smtClean="0"/>
              <a:pPr/>
              <a:t>3/20/2011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9087D8-3AD0-4D7C-955B-12306B598C0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0965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352BF5-329B-4DBF-99DF-ACF46ECAA31D}" type="datetimeFigureOut">
              <a:rPr lang="en-US" smtClean="0"/>
              <a:pPr/>
              <a:t>3/20/2011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02508A-4740-4BC3-A527-DDCBEA2949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90369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Programmers wish to prevent these.</a:t>
            </a:r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B57C45C-133B-4E2A-A721-CDA02D616735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Also:</a:t>
            </a:r>
            <a:r>
              <a:rPr lang="en-US" baseline="0" dirty="0" smtClean="0"/>
              <a:t>  </a:t>
            </a:r>
            <a:r>
              <a:rPr lang="en-US" dirty="0" err="1" smtClean="0">
                <a:solidFill>
                  <a:srgbClr val="FF0000"/>
                </a:solidFill>
                <a:ea typeface="Courier" charset="0"/>
                <a:cs typeface="Courier New" pitchFamily="49" charset="0"/>
              </a:rPr>
              <a:t>UnsupportedOperationException</a:t>
            </a:r>
            <a:r>
              <a:rPr lang="en-US" dirty="0" smtClean="0">
                <a:solidFill>
                  <a:srgbClr val="FF0000"/>
                </a:solidFill>
                <a:ea typeface="Courier" charset="0"/>
                <a:cs typeface="Courier New" pitchFamily="49" charset="0"/>
              </a:rPr>
              <a:t>, </a:t>
            </a:r>
            <a:r>
              <a:rPr lang="en-US" dirty="0" err="1" smtClean="0">
                <a:solidFill>
                  <a:srgbClr val="FF0000"/>
                </a:solidFill>
                <a:ea typeface="Courier" charset="0"/>
                <a:cs typeface="Courier New" pitchFamily="49" charset="0"/>
              </a:rPr>
              <a:t>SQLException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F2CCB1B-A173-CA4C-8538-C2EF2964410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Also method call, overriding, etc.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02508A-4740-4BC3-A527-DDCBEA2949C3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0DEBBA6-B61F-4BFE-B195-C46BEA3B52F7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31</a:t>
            </a:fld>
            <a:endParaRPr lang="en-US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Catch me anytime for a demo.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793724"/>
            <a:ext cx="7772400" cy="1470025"/>
          </a:xfrm>
        </p:spPr>
        <p:txBody>
          <a:bodyPr/>
          <a:lstStyle>
            <a:lvl1pPr>
              <a:defRPr u="none">
                <a:solidFill>
                  <a:srgbClr val="FA4A21"/>
                </a:solidFill>
                <a:effectLst>
                  <a:outerShdw blurRad="50800" dist="38100" dir="2700000">
                    <a:schemeClr val="bg1"/>
                  </a:outerShdw>
                </a:effectLst>
              </a:defRPr>
            </a:lvl1pPr>
          </a:lstStyle>
          <a:p>
            <a:r>
              <a:rPr lang="en-US" dirty="0" err="1" smtClean="0"/>
              <a:t>Titelstijl</a:t>
            </a:r>
            <a:r>
              <a:rPr lang="en-US" dirty="0" smtClean="0"/>
              <a:t> van model </a:t>
            </a:r>
            <a:r>
              <a:rPr lang="en-US" dirty="0" err="1" smtClean="0"/>
              <a:t>bewerken</a:t>
            </a:r>
            <a:endParaRPr lang="nl-NL" dirty="0"/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>
          <a:xfrm>
            <a:off x="1371600" y="2263749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rgbClr val="FA4A21"/>
                </a:solidFill>
                <a:effectLst>
                  <a:outerShdw blurRad="50800" dist="38100" dir="2700000">
                    <a:schemeClr val="bg1"/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err="1" smtClean="0"/>
              <a:t>Klik</a:t>
            </a:r>
            <a:r>
              <a:rPr lang="en-US" dirty="0" smtClean="0"/>
              <a:t> </a:t>
            </a:r>
            <a:r>
              <a:rPr lang="en-US" dirty="0" err="1" smtClean="0"/>
              <a:t>om</a:t>
            </a:r>
            <a:r>
              <a:rPr lang="en-US" dirty="0" smtClean="0"/>
              <a:t> de </a:t>
            </a:r>
            <a:r>
              <a:rPr lang="en-US" dirty="0" err="1" smtClean="0"/>
              <a:t>titelstijl</a:t>
            </a:r>
            <a:r>
              <a:rPr lang="en-US" dirty="0" smtClean="0"/>
              <a:t> van het model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1BC78-26EE-F449-AB4E-4B63390B0AE5}" type="datetimeFigureOut">
              <a:rPr lang="nl-NL" smtClean="0"/>
              <a:pPr/>
              <a:t>20-3-2011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084B9-3F68-5742-A954-E288251FCFB9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3914849"/>
            <a:ext cx="7772400" cy="1362075"/>
          </a:xfrm>
        </p:spPr>
        <p:txBody>
          <a:bodyPr anchor="ctr"/>
          <a:lstStyle>
            <a:lvl1pPr algn="ctr">
              <a:defRPr sz="4000" b="1" cap="all">
                <a:solidFill>
                  <a:srgbClr val="FA4A21"/>
                </a:solidFill>
                <a:effectLst>
                  <a:outerShdw blurRad="50800" dist="38100" dir="2700000">
                    <a:schemeClr val="bg1"/>
                  </a:outerShdw>
                </a:effectLst>
              </a:defRPr>
            </a:lvl1pPr>
          </a:lstStyle>
          <a:p>
            <a:r>
              <a:rPr lang="en-US" dirty="0" err="1" smtClean="0"/>
              <a:t>Titelstijl</a:t>
            </a:r>
            <a:r>
              <a:rPr lang="en-US" dirty="0" smtClean="0"/>
              <a:t> van model </a:t>
            </a:r>
            <a:r>
              <a:rPr lang="en-US" dirty="0" err="1" smtClean="0"/>
              <a:t>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0360" y="4856164"/>
            <a:ext cx="7772400" cy="893930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rgbClr val="FA4A21"/>
                </a:solidFill>
                <a:effectLst>
                  <a:outerShdw blurRad="50800" dist="38100" dir="2700000">
                    <a:schemeClr val="bg1"/>
                  </a:outerShdw>
                </a:effectLst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 smtClean="0"/>
              <a:t>Klik</a:t>
            </a:r>
            <a:r>
              <a:rPr lang="en-US" dirty="0" smtClean="0"/>
              <a:t> </a:t>
            </a:r>
            <a:r>
              <a:rPr lang="en-US" dirty="0" err="1" smtClean="0"/>
              <a:t>om</a:t>
            </a:r>
            <a:r>
              <a:rPr lang="en-US" dirty="0" smtClean="0"/>
              <a:t> de </a:t>
            </a:r>
            <a:r>
              <a:rPr lang="en-US" dirty="0" err="1" smtClean="0"/>
              <a:t>tekststijl</a:t>
            </a:r>
            <a:r>
              <a:rPr lang="en-US" dirty="0" smtClean="0"/>
              <a:t> van het model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bewerken</a:t>
            </a:r>
            <a:endParaRPr lang="en-US" dirty="0" smtClean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1BC78-26EE-F449-AB4E-4B63390B0AE5}" type="datetimeFigureOut">
              <a:rPr lang="nl-NL" smtClean="0"/>
              <a:pPr/>
              <a:t>20-3-2011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084B9-3F68-5742-A954-E288251FCFB9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0000FF"/>
                </a:solidFill>
              </a:defRPr>
            </a:lvl1pPr>
          </a:lstStyle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dirty="0" smtClean="0"/>
              <a:t>Click to edit Master text styles</a:t>
            </a:r>
          </a:p>
          <a:p>
            <a:pPr lvl="1"/>
            <a:r>
              <a:rPr lang="en-CA" dirty="0" smtClean="0"/>
              <a:t>Second level</a:t>
            </a:r>
          </a:p>
          <a:p>
            <a:pPr lvl="2"/>
            <a:r>
              <a:rPr lang="en-CA" dirty="0" smtClean="0"/>
              <a:t>Third level</a:t>
            </a:r>
          </a:p>
          <a:p>
            <a:pPr lvl="3"/>
            <a:r>
              <a:rPr lang="en-CA" dirty="0" smtClean="0"/>
              <a:t>Fourth level</a:t>
            </a:r>
          </a:p>
          <a:p>
            <a:pPr lvl="4"/>
            <a:r>
              <a:rPr lang="en-CA" dirty="0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307697-3216-BF49-AE76-CEF5DB81BA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err="1" smtClean="0"/>
              <a:t>Titelstijl</a:t>
            </a:r>
            <a:r>
              <a:rPr lang="en-US" dirty="0" smtClean="0"/>
              <a:t> van model </a:t>
            </a:r>
            <a:r>
              <a:rPr lang="en-US" dirty="0" err="1" smtClean="0"/>
              <a:t>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E1BC78-26EE-F449-AB4E-4B63390B0AE5}" type="datetimeFigureOut">
              <a:rPr lang="nl-NL" smtClean="0"/>
              <a:pPr/>
              <a:t>20-3-2011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D084B9-3F68-5742-A954-E288251FCFB9}" type="slidenum">
              <a:rPr lang="nl-NL" smtClean="0"/>
              <a:pPr/>
              <a:t>‹#›</a:t>
            </a:fld>
            <a:endParaRPr lang="nl-N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5" r:id="rId2"/>
    <p:sldLayoutId id="2147483666" r:id="rId3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b="1" kern="1200">
          <a:solidFill>
            <a:srgbClr val="0000FF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pag.csail.mit.edu/jsr308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://types.cs.washington.edu/jsr308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 txBox="1">
            <a:spLocks/>
          </p:cNvSpPr>
          <p:nvPr/>
        </p:nvSpPr>
        <p:spPr>
          <a:xfrm>
            <a:off x="685800" y="227647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en-US" sz="4400" b="1" dirty="0" smtClean="0">
                <a:solidFill>
                  <a:srgbClr val="0000FF"/>
                </a:solidFill>
              </a:rPr>
              <a:t>Detecting and preventing bugs</a:t>
            </a:r>
            <a:br>
              <a:rPr lang="en-US" sz="4400" b="1" dirty="0" smtClean="0">
                <a:solidFill>
                  <a:srgbClr val="0000FF"/>
                </a:solidFill>
              </a:rPr>
            </a:br>
            <a:r>
              <a:rPr lang="en-US" sz="4400" b="1" dirty="0" smtClean="0">
                <a:solidFill>
                  <a:srgbClr val="0000FF"/>
                </a:solidFill>
              </a:rPr>
              <a:t>with pluggable type-checking</a:t>
            </a:r>
            <a:endParaRPr kumimoji="0" lang="nl-NL" sz="4400" b="1" i="0" u="none" strike="noStrike" kern="1200" cap="all" spc="0" normalizeH="0" baseline="0" noProof="0" dirty="0">
              <a:ln>
                <a:noFill/>
              </a:ln>
              <a:solidFill>
                <a:srgbClr val="0000FF"/>
              </a:solidFill>
              <a:effectLst>
                <a:outerShdw blurRad="50800" dist="38100" dir="2700000">
                  <a:schemeClr val="bg1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Subtitel 2"/>
          <p:cNvSpPr txBox="1">
            <a:spLocks/>
          </p:cNvSpPr>
          <p:nvPr/>
        </p:nvSpPr>
        <p:spPr>
          <a:xfrm>
            <a:off x="1371600" y="3867148"/>
            <a:ext cx="6400800" cy="235899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3600" dirty="0" smtClean="0"/>
              <a:t>Michael D. Ernst</a:t>
            </a:r>
          </a:p>
          <a:p>
            <a:pPr algn="ctr"/>
            <a:r>
              <a:rPr lang="en-US" sz="2800" dirty="0" smtClean="0"/>
              <a:t>University of Washington</a:t>
            </a:r>
            <a:endParaRPr lang="en-US" sz="2400" dirty="0" smtClean="0"/>
          </a:p>
          <a:p>
            <a:pPr algn="ctr"/>
            <a:r>
              <a:rPr lang="en-US" sz="2400" dirty="0" smtClean="0"/>
              <a:t>Joint work with </a:t>
            </a:r>
            <a:r>
              <a:rPr lang="en-US" sz="2400" dirty="0" err="1" smtClean="0"/>
              <a:t>Mahmood</a:t>
            </a:r>
            <a:r>
              <a:rPr lang="en-US" sz="2400" dirty="0" smtClean="0"/>
              <a:t> Ali, Werner </a:t>
            </a:r>
            <a:r>
              <a:rPr lang="en-US" sz="2400" dirty="0" err="1" smtClean="0"/>
              <a:t>Dietl</a:t>
            </a:r>
            <a:r>
              <a:rPr lang="en-US" sz="2400" dirty="0" smtClean="0"/>
              <a:t>, …</a:t>
            </a:r>
          </a:p>
          <a:p>
            <a:pPr algn="ctr"/>
            <a:endParaRPr lang="en-US" sz="2400" dirty="0" smtClean="0"/>
          </a:p>
          <a:p>
            <a:pPr algn="ctr"/>
            <a:r>
              <a:rPr lang="en-US" sz="2400" dirty="0" smtClean="0"/>
              <a:t>http://types.cs.washington.edu/jsr308</a:t>
            </a:r>
            <a:endParaRPr lang="en-US" sz="2400" dirty="0" smtClean="0"/>
          </a:p>
        </p:txBody>
      </p:sp>
      <p:sp>
        <p:nvSpPr>
          <p:cNvPr id="8" name="Folded Corner 7"/>
          <p:cNvSpPr/>
          <p:nvPr/>
        </p:nvSpPr>
        <p:spPr>
          <a:xfrm>
            <a:off x="268513" y="447675"/>
            <a:ext cx="3708401" cy="1480457"/>
          </a:xfrm>
          <a:prstGeom prst="foldedCorne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schemeClr val="tx1"/>
                </a:solidFill>
              </a:rPr>
              <a:t>print(</a:t>
            </a:r>
            <a:r>
              <a:rPr lang="en-US" sz="2000" b="1" u="sng" dirty="0">
                <a:solidFill>
                  <a:srgbClr val="006600"/>
                </a:solidFill>
              </a:rPr>
              <a:t>@</a:t>
            </a:r>
            <a:r>
              <a:rPr lang="en-US" sz="2000" b="1" u="sng" dirty="0" err="1">
                <a:solidFill>
                  <a:srgbClr val="006600"/>
                </a:solidFill>
              </a:rPr>
              <a:t>Readonly</a:t>
            </a:r>
            <a:r>
              <a:rPr lang="en-US" sz="2000" dirty="0">
                <a:solidFill>
                  <a:schemeClr val="tx1"/>
                </a:solidFill>
              </a:rPr>
              <a:t> Object x) {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schemeClr val="tx1"/>
                </a:solidFill>
              </a:rPr>
              <a:t>   List&lt;</a:t>
            </a:r>
            <a:r>
              <a:rPr lang="en-US" sz="2000" b="1" u="sng" dirty="0">
                <a:solidFill>
                  <a:srgbClr val="006600"/>
                </a:solidFill>
              </a:rPr>
              <a:t>@</a:t>
            </a:r>
            <a:r>
              <a:rPr lang="en-US" sz="2000" b="1" u="sng" dirty="0" err="1">
                <a:solidFill>
                  <a:srgbClr val="006600"/>
                </a:solidFill>
              </a:rPr>
              <a:t>NonNull</a:t>
            </a:r>
            <a:r>
              <a:rPr lang="en-US" sz="2000" dirty="0">
                <a:solidFill>
                  <a:schemeClr val="tx1"/>
                </a:solidFill>
              </a:rPr>
              <a:t> String&gt; </a:t>
            </a:r>
            <a:r>
              <a:rPr lang="en-US" sz="2000" dirty="0" err="1">
                <a:solidFill>
                  <a:schemeClr val="tx1"/>
                </a:solidFill>
              </a:rPr>
              <a:t>lst</a:t>
            </a:r>
            <a:r>
              <a:rPr lang="en-US" sz="2000" dirty="0">
                <a:solidFill>
                  <a:schemeClr val="tx1"/>
                </a:solidFill>
              </a:rPr>
              <a:t>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schemeClr val="tx1"/>
                </a:solidFill>
              </a:rPr>
              <a:t>   …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schemeClr val="tx1"/>
                </a:solidFill>
              </a:rPr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Outline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Type qualifiers</a:t>
            </a:r>
          </a:p>
          <a:p>
            <a:pPr>
              <a:buClr>
                <a:schemeClr val="tx1"/>
              </a:buClr>
            </a:pPr>
            <a:r>
              <a:rPr lang="en-US" b="1" smtClean="0">
                <a:solidFill>
                  <a:srgbClr val="FF0000"/>
                </a:solidFill>
              </a:rPr>
              <a:t>Pluggable type checkers</a:t>
            </a:r>
          </a:p>
          <a:p>
            <a:r>
              <a:rPr lang="en-US" smtClean="0"/>
              <a:t>Writing your own checker</a:t>
            </a:r>
          </a:p>
          <a:p>
            <a:r>
              <a:rPr lang="en-US" smtClean="0"/>
              <a:t>Conclusion</a:t>
            </a:r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D084B9-3F68-5742-A954-E288251FCFB9}" type="slidenum">
              <a:rPr lang="nl-NL" smtClean="0"/>
              <a:pPr/>
              <a:t>10</a:t>
            </a:fld>
            <a:endParaRPr lang="nl-NL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3999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 dirty="0" smtClean="0"/>
              <a:t>What bugs can you detect &amp; prevent? </a:t>
            </a:r>
            <a:endParaRPr lang="en-GB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199" y="1600200"/>
            <a:ext cx="8563429" cy="5054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Null dereferences 								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@</a:t>
            </a:r>
            <a:r>
              <a:rPr kumimoji="0" lang="en-US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NonNull</a:t>
            </a: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Mutation and side-effects 						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@Immutable</a:t>
            </a: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Concurrency:  locking							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@</a:t>
            </a:r>
            <a:r>
              <a:rPr kumimoji="0" lang="en-US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GuardedBy</a:t>
            </a: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  <a:p>
            <a:pPr lvl="0">
              <a:spcBef>
                <a:spcPct val="20000"/>
              </a:spcBef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Security:  encryption,</a:t>
            </a:r>
            <a:r>
              <a:rPr lang="en-US" sz="2200" b="1" dirty="0" smtClean="0">
                <a:latin typeface="Courier New" pitchFamily="49" charset="0"/>
                <a:cs typeface="Courier New" pitchFamily="49" charset="0"/>
              </a:rPr>
              <a:t> 							@Encrypted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/>
            </a:r>
            <a:b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</a:b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tainting		</a:t>
            </a:r>
            <a:r>
              <a:rPr lang="en-US" sz="2200" dirty="0" smtClean="0"/>
              <a:t>									</a:t>
            </a:r>
            <a:r>
              <a:rPr lang="en-US" sz="2200" b="1" dirty="0" smtClean="0">
                <a:latin typeface="Courier New" pitchFamily="49" charset="0"/>
                <a:cs typeface="Courier New" pitchFamily="49" charset="0"/>
              </a:rPr>
              <a:t>@Untainted</a:t>
            </a: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  <a:p>
            <a:pPr lvl="0">
              <a:spcBef>
                <a:spcPct val="20000"/>
              </a:spcBef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Aliasing</a:t>
            </a:r>
            <a:r>
              <a:rPr lang="en-US" sz="2200" b="1" dirty="0" smtClean="0">
                <a:latin typeface="Courier New" pitchFamily="49" charset="0"/>
                <a:cs typeface="Courier New" pitchFamily="49" charset="0"/>
              </a:rPr>
              <a:t> 										@Linear</a:t>
            </a: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  <a:p>
            <a:pPr lvl="0">
              <a:spcBef>
                <a:spcPct val="20000"/>
              </a:spcBef>
              <a:defRPr/>
            </a:pPr>
            <a:r>
              <a:rPr lang="en-US" sz="2200" dirty="0" smtClean="0"/>
              <a:t>Equality tests 									</a:t>
            </a:r>
            <a:r>
              <a:rPr lang="en-US" sz="2200" b="1" dirty="0" smtClean="0">
                <a:latin typeface="Courier New" pitchFamily="49" charset="0"/>
                <a:cs typeface="Courier New" pitchFamily="49" charset="0"/>
              </a:rPr>
              <a:t>@Interned</a:t>
            </a:r>
            <a:endParaRPr lang="en-US" sz="2200" dirty="0" smtClean="0"/>
          </a:p>
          <a:p>
            <a:pPr>
              <a:spcBef>
                <a:spcPct val="20000"/>
              </a:spcBef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Strings:  localization,							</a:t>
            </a:r>
            <a:r>
              <a:rPr lang="en-US" sz="2200" b="1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@Localized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/>
            </a:r>
            <a:b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</a:b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regular expression syntax,						</a:t>
            </a:r>
            <a:r>
              <a:rPr lang="en-US" sz="2200" b="1" dirty="0" smtClean="0">
                <a:latin typeface="Courier New" pitchFamily="49" charset="0"/>
                <a:cs typeface="Courier New" pitchFamily="49" charset="0"/>
              </a:rPr>
              <a:t>@Regex</a:t>
            </a:r>
            <a:r>
              <a:rPr lang="en-US" sz="2200" dirty="0" smtClean="0"/>
              <a:t/>
            </a:r>
            <a:br>
              <a:rPr lang="en-US" sz="2200" dirty="0" smtClean="0"/>
            </a:br>
            <a:r>
              <a:rPr lang="en-US" sz="2200" dirty="0" smtClean="0"/>
              <a:t>signature format								</a:t>
            </a:r>
            <a:r>
              <a:rPr lang="en-US" sz="2200" b="1" dirty="0" smtClean="0">
                <a:latin typeface="Courier New" pitchFamily="49" charset="0"/>
                <a:cs typeface="Courier New" pitchFamily="49" charset="0"/>
              </a:rPr>
              <a:t>@</a:t>
            </a:r>
            <a:r>
              <a:rPr lang="en-US" sz="2200" b="1" dirty="0" err="1" smtClean="0">
                <a:latin typeface="Courier New" pitchFamily="49" charset="0"/>
                <a:cs typeface="Courier New" pitchFamily="49" charset="0"/>
              </a:rPr>
              <a:t>FullyQualified</a:t>
            </a:r>
            <a:endParaRPr lang="en-US" sz="2200" dirty="0" smtClean="0"/>
          </a:p>
          <a:p>
            <a:pPr lvl="0">
              <a:spcBef>
                <a:spcPct val="20000"/>
              </a:spcBef>
              <a:defRPr/>
            </a:pPr>
            <a:r>
              <a:rPr lang="en-US" sz="2200" dirty="0" err="1"/>
              <a:t>E</a:t>
            </a:r>
            <a:r>
              <a:rPr lang="en-US" sz="2200" dirty="0" err="1" smtClean="0"/>
              <a:t>numeractions</a:t>
            </a:r>
            <a:r>
              <a:rPr lang="en-US" sz="2200" b="1" dirty="0" smtClean="0">
                <a:latin typeface="Courier New" pitchFamily="49" charset="0"/>
                <a:cs typeface="Courier New" pitchFamily="49" charset="0"/>
              </a:rPr>
              <a:t>									@</a:t>
            </a:r>
            <a:r>
              <a:rPr lang="en-US" sz="2200" b="1" dirty="0" err="1" smtClean="0">
                <a:latin typeface="Courier New" pitchFamily="49" charset="0"/>
                <a:cs typeface="Courier New" pitchFamily="49" charset="0"/>
              </a:rPr>
              <a:t>Fenum</a:t>
            </a:r>
            <a:endParaRPr lang="en-US" sz="2200" dirty="0" smtClean="0"/>
          </a:p>
          <a:p>
            <a:pPr>
              <a:spcBef>
                <a:spcPct val="20000"/>
              </a:spcBef>
              <a:defRPr/>
            </a:pPr>
            <a:r>
              <a:rPr lang="en-US" sz="2200" dirty="0" err="1" smtClean="0"/>
              <a:t>Typestate</a:t>
            </a:r>
            <a:r>
              <a:rPr lang="en-US" sz="2200" dirty="0" smtClean="0"/>
              <a:t> (e.g., open/closed files)</a:t>
            </a:r>
            <a:r>
              <a:rPr lang="en-US" sz="2200" b="1" dirty="0" smtClean="0">
                <a:latin typeface="Courier New" pitchFamily="49" charset="0"/>
                <a:cs typeface="Courier New" pitchFamily="49" charset="0"/>
              </a:rPr>
              <a:t>				@State</a:t>
            </a:r>
            <a:endParaRPr lang="en-US" sz="2200" dirty="0" smtClean="0"/>
          </a:p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200" dirty="0" smtClean="0"/>
              <a:t>Users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can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write their own checkers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!</a:t>
            </a: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943600" y="1230868"/>
            <a:ext cx="26207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annotation you write:</a:t>
            </a:r>
            <a:endParaRPr lang="en-US" dirty="0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D084B9-3F68-5742-A954-E288251FCFB9}" type="slidenum">
              <a:rPr lang="nl-NL" smtClean="0"/>
              <a:pPr/>
              <a:t>11</a:t>
            </a:fld>
            <a:endParaRPr lang="nl-NL" dirty="0"/>
          </a:p>
        </p:txBody>
      </p:sp>
      <p:sp>
        <p:nvSpPr>
          <p:cNvPr id="9" name="TextBox 8"/>
          <p:cNvSpPr txBox="1"/>
          <p:nvPr/>
        </p:nvSpPr>
        <p:spPr>
          <a:xfrm>
            <a:off x="457200" y="1238757"/>
            <a:ext cx="29240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property you care about: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2335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a checker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99714" cy="4786086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Run in IDE or on command line</a:t>
            </a:r>
          </a:p>
          <a:p>
            <a:r>
              <a:rPr lang="en-US" dirty="0" smtClean="0"/>
              <a:t>Works as a compiler plug-in (annotation processor)</a:t>
            </a:r>
          </a:p>
          <a:p>
            <a:r>
              <a:rPr lang="en-US" dirty="0" smtClean="0"/>
              <a:t>Uses familiar error messages</a:t>
            </a:r>
          </a:p>
          <a:p>
            <a:endParaRPr lang="en-US" dirty="0" smtClean="0"/>
          </a:p>
          <a:p>
            <a:pPr>
              <a:buNone/>
            </a:pPr>
            <a:r>
              <a:rPr lang="en-US" sz="2600" b="1" dirty="0" smtClean="0">
                <a:latin typeface="Courier New" pitchFamily="49" charset="0"/>
                <a:cs typeface="Courier New" pitchFamily="49" charset="0"/>
              </a:rPr>
              <a:t>% </a:t>
            </a:r>
            <a:r>
              <a:rPr lang="en-US" sz="2600" b="1" dirty="0" err="1" smtClean="0">
                <a:latin typeface="Courier New" pitchFamily="49" charset="0"/>
                <a:cs typeface="Courier New" pitchFamily="49" charset="0"/>
              </a:rPr>
              <a:t>javac</a:t>
            </a:r>
            <a:r>
              <a:rPr lang="en-US" sz="26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6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–processor </a:t>
            </a:r>
            <a:r>
              <a:rPr lang="en-US" sz="26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NullnessChecker</a:t>
            </a:r>
            <a:r>
              <a:rPr lang="en-US" sz="26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600" b="1" dirty="0" smtClean="0">
                <a:latin typeface="Courier New" pitchFamily="49" charset="0"/>
                <a:cs typeface="Courier New" pitchFamily="49" charset="0"/>
              </a:rPr>
              <a:t>MyFile.java</a:t>
            </a:r>
            <a:endParaRPr lang="en-US" sz="28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endParaRPr lang="en-US" sz="28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800" b="1" dirty="0" smtClean="0">
                <a:latin typeface="Courier New" pitchFamily="49" charset="0"/>
                <a:ea typeface="Courier" charset="0"/>
                <a:cs typeface="Courier" charset="0"/>
                <a:sym typeface="Courier" charset="0"/>
              </a:rPr>
              <a:t>MyFile.java:9: incompatible types.</a:t>
            </a:r>
            <a:r>
              <a:rPr lang="en-US" sz="2800" b="1" dirty="0" smtClean="0">
                <a:latin typeface="Courier New" pitchFamily="49" charset="0"/>
                <a:cs typeface="Courier New" pitchFamily="49" charset="0"/>
                <a:sym typeface="Courier" charset="0"/>
              </a:rPr>
              <a:t/>
            </a:r>
            <a:br>
              <a:rPr lang="en-US" sz="2800" b="1" dirty="0" smtClean="0">
                <a:latin typeface="Courier New" pitchFamily="49" charset="0"/>
                <a:cs typeface="Courier New" pitchFamily="49" charset="0"/>
                <a:sym typeface="Courier" charset="0"/>
              </a:rPr>
            </a:br>
            <a:r>
              <a:rPr lang="en-US" sz="2800" b="1" dirty="0" smtClean="0">
                <a:latin typeface="Courier New" pitchFamily="49" charset="0"/>
                <a:ea typeface="Courier" charset="0"/>
                <a:cs typeface="Courier" charset="0"/>
                <a:sym typeface="Courier" charset="0"/>
              </a:rPr>
              <a:t>    </a:t>
            </a:r>
            <a:r>
              <a:rPr lang="en-US" sz="2800" b="1" dirty="0" err="1" smtClean="0">
                <a:latin typeface="Courier New" pitchFamily="49" charset="0"/>
                <a:ea typeface="Courier" charset="0"/>
                <a:cs typeface="Courier" charset="0"/>
                <a:sym typeface="Courier" charset="0"/>
              </a:rPr>
              <a:t>nonNullVar</a:t>
            </a:r>
            <a:r>
              <a:rPr lang="en-US" sz="2800" b="1" dirty="0" smtClean="0">
                <a:latin typeface="Courier New" pitchFamily="49" charset="0"/>
                <a:ea typeface="Courier" charset="0"/>
                <a:cs typeface="Courier" charset="0"/>
                <a:sym typeface="Courier" charset="0"/>
              </a:rPr>
              <a:t> = </a:t>
            </a:r>
            <a:r>
              <a:rPr lang="en-US" sz="2800" b="1" dirty="0" err="1" smtClean="0">
                <a:latin typeface="Courier New" pitchFamily="49" charset="0"/>
                <a:ea typeface="Courier" charset="0"/>
                <a:cs typeface="Courier" charset="0"/>
                <a:sym typeface="Courier" charset="0"/>
              </a:rPr>
              <a:t>nullableValue</a:t>
            </a:r>
            <a:r>
              <a:rPr lang="en-US" sz="2800" b="1" dirty="0" smtClean="0">
                <a:latin typeface="Courier New" pitchFamily="49" charset="0"/>
                <a:ea typeface="Courier" charset="0"/>
                <a:cs typeface="Courier" charset="0"/>
                <a:sym typeface="Courier" charset="0"/>
              </a:rPr>
              <a:t>;</a:t>
            </a:r>
            <a:r>
              <a:rPr lang="en-US" sz="2800" b="1" dirty="0" smtClean="0">
                <a:latin typeface="Courier New" pitchFamily="49" charset="0"/>
                <a:cs typeface="Courier New" pitchFamily="49" charset="0"/>
                <a:sym typeface="Courier" charset="0"/>
              </a:rPr>
              <a:t/>
            </a:r>
            <a:br>
              <a:rPr lang="en-US" sz="2800" b="1" dirty="0" smtClean="0">
                <a:latin typeface="Courier New" pitchFamily="49" charset="0"/>
                <a:cs typeface="Courier New" pitchFamily="49" charset="0"/>
                <a:sym typeface="Courier" charset="0"/>
              </a:rPr>
            </a:br>
            <a:r>
              <a:rPr lang="en-US" sz="2800" b="1" dirty="0" smtClean="0">
                <a:latin typeface="Courier New" pitchFamily="49" charset="0"/>
                <a:ea typeface="Courier" charset="0"/>
                <a:cs typeface="Courier" charset="0"/>
                <a:sym typeface="Courier" charset="0"/>
              </a:rPr>
              <a:t>                 ^</a:t>
            </a:r>
            <a:br>
              <a:rPr lang="en-US" sz="2800" b="1" dirty="0" smtClean="0">
                <a:latin typeface="Courier New" pitchFamily="49" charset="0"/>
                <a:ea typeface="Courier" charset="0"/>
                <a:cs typeface="Courier" charset="0"/>
                <a:sym typeface="Courier" charset="0"/>
              </a:rPr>
            </a:br>
            <a:r>
              <a:rPr lang="en-US" sz="2800" b="1" dirty="0" smtClean="0">
                <a:latin typeface="Courier New" pitchFamily="49" charset="0"/>
                <a:ea typeface="Courier" charset="0"/>
                <a:cs typeface="Courier" charset="0"/>
                <a:sym typeface="Courier" charset="0"/>
              </a:rPr>
              <a:t>found   : @</a:t>
            </a:r>
            <a:r>
              <a:rPr lang="en-US" sz="2800" b="1" dirty="0" err="1" smtClean="0">
                <a:latin typeface="Courier New" pitchFamily="49" charset="0"/>
                <a:ea typeface="Courier" charset="0"/>
                <a:cs typeface="Courier" charset="0"/>
                <a:sym typeface="Courier" charset="0"/>
              </a:rPr>
              <a:t>Nullable</a:t>
            </a:r>
            <a:r>
              <a:rPr lang="en-US" sz="2800" b="1" dirty="0" smtClean="0">
                <a:latin typeface="Courier New" pitchFamily="49" charset="0"/>
                <a:ea typeface="Courier" charset="0"/>
                <a:cs typeface="Courier" charset="0"/>
                <a:sym typeface="Courier" charset="0"/>
              </a:rPr>
              <a:t> String</a:t>
            </a:r>
            <a:r>
              <a:rPr lang="en-US" sz="2800" b="1" dirty="0" smtClean="0">
                <a:latin typeface="Courier New" pitchFamily="49" charset="0"/>
                <a:cs typeface="Courier New" pitchFamily="49" charset="0"/>
                <a:sym typeface="Courier" charset="0"/>
              </a:rPr>
              <a:t/>
            </a:r>
            <a:br>
              <a:rPr lang="en-US" sz="2800" b="1" dirty="0" smtClean="0">
                <a:latin typeface="Courier New" pitchFamily="49" charset="0"/>
                <a:cs typeface="Courier New" pitchFamily="49" charset="0"/>
                <a:sym typeface="Courier" charset="0"/>
              </a:rPr>
            </a:br>
            <a:r>
              <a:rPr lang="en-US" sz="2800" b="1" dirty="0" smtClean="0">
                <a:latin typeface="Courier New" pitchFamily="49" charset="0"/>
                <a:ea typeface="Courier" charset="0"/>
                <a:cs typeface="Courier" charset="0"/>
                <a:sym typeface="Courier" charset="0"/>
              </a:rPr>
              <a:t>required: @NonNull String</a:t>
            </a:r>
            <a:endParaRPr lang="en-US" sz="2800" b="1" dirty="0" smtClean="0">
              <a:latin typeface="Courier New" pitchFamily="49" charset="0"/>
              <a:cs typeface="Courier New" pitchFamily="49" charset="0"/>
            </a:endParaRPr>
          </a:p>
          <a:p>
            <a:endParaRPr lang="en-US" sz="2800" dirty="0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D084B9-3F68-5742-A954-E288251FCFB9}" type="slidenum">
              <a:rPr lang="nl-NL" smtClean="0"/>
              <a:pPr/>
              <a:t>12</a:t>
            </a:fld>
            <a:endParaRPr lang="nl-NL" dirty="0"/>
          </a:p>
        </p:txBody>
      </p:sp>
      <p:pic>
        <p:nvPicPr>
          <p:cNvPr id="2050" name="Picture 2" descr="C:\cygwin\home\mernst\sync\screen-shot-checker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4589" y="3219958"/>
            <a:ext cx="6219590" cy="350151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Nullness and mutation demo</a:t>
            </a:r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Detect errors</a:t>
            </a:r>
          </a:p>
          <a:p>
            <a:r>
              <a:rPr lang="en-US" dirty="0" smtClean="0"/>
              <a:t>Guarantee the absence of errors</a:t>
            </a:r>
          </a:p>
          <a:p>
            <a:r>
              <a:rPr lang="en-US" dirty="0" smtClean="0"/>
              <a:t>Verify the correctness of optimizations</a:t>
            </a:r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D084B9-3F68-5742-A954-E288251FCFB9}" type="slidenum">
              <a:rPr lang="nl-NL" smtClean="0"/>
              <a:pPr/>
              <a:t>13</a:t>
            </a:fld>
            <a:endParaRPr lang="nl-NL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Checkers are effective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Over 3,000,000 LOC checked</a:t>
            </a:r>
            <a:endParaRPr lang="en-US" dirty="0" smtClean="0"/>
          </a:p>
          <a:p>
            <a:r>
              <a:rPr lang="en-US" dirty="0" smtClean="0"/>
              <a:t>Each checker found errors in each code base it ran on</a:t>
            </a:r>
          </a:p>
          <a:p>
            <a:pPr lvl="1"/>
            <a:r>
              <a:rPr lang="en-US" dirty="0" smtClean="0"/>
              <a:t>Verified by a human and fixed</a:t>
            </a:r>
          </a:p>
          <a:p>
            <a:endParaRPr lang="en-US" dirty="0" smtClean="0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D084B9-3F68-5742-A954-E288251FCFB9}" type="slidenum">
              <a:rPr lang="nl-NL" smtClean="0"/>
              <a:pPr/>
              <a:t>14</a:t>
            </a:fld>
            <a:endParaRPr lang="nl-NL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Recent case study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Compiler messages:  8 wrong keys in Checker Framework</a:t>
            </a:r>
          </a:p>
          <a:p>
            <a:r>
              <a:rPr lang="en-US" dirty="0" smtClean="0"/>
              <a:t>Fake enumerations:  minor problems in Swing, </a:t>
            </a:r>
            <a:r>
              <a:rPr lang="en-US" dirty="0" err="1" smtClean="0"/>
              <a:t>JabRef</a:t>
            </a:r>
            <a:endParaRPr lang="en-US" dirty="0" smtClean="0"/>
          </a:p>
          <a:p>
            <a:r>
              <a:rPr lang="en-US" dirty="0" smtClean="0"/>
              <a:t>Signature strings:  28 errors in </a:t>
            </a:r>
            <a:r>
              <a:rPr lang="en-US" dirty="0" err="1" smtClean="0"/>
              <a:t>OpenJDK</a:t>
            </a:r>
            <a:r>
              <a:rPr lang="en-US" dirty="0" smtClean="0"/>
              <a:t>, ASM, AFU</a:t>
            </a:r>
          </a:p>
          <a:p>
            <a:r>
              <a:rPr lang="en-US" dirty="0" smtClean="0"/>
              <a:t>Interning:  &gt;200 minor problems in </a:t>
            </a:r>
            <a:r>
              <a:rPr lang="en-US" dirty="0" err="1" smtClean="0"/>
              <a:t>Xerces</a:t>
            </a:r>
            <a:r>
              <a:rPr lang="en-US" dirty="0" smtClean="0"/>
              <a:t>, </a:t>
            </a:r>
            <a:r>
              <a:rPr lang="en-US" dirty="0" err="1" smtClean="0"/>
              <a:t>Lucene</a:t>
            </a:r>
            <a:endParaRPr lang="en-US" dirty="0" smtClean="0"/>
          </a:p>
          <a:p>
            <a:r>
              <a:rPr lang="en-US" dirty="0" err="1" smtClean="0"/>
              <a:t>Nullness</a:t>
            </a:r>
            <a:r>
              <a:rPr lang="en-US" dirty="0" smtClean="0"/>
              <a:t>:  &gt;200 errors in Google Collections, Daikon</a:t>
            </a:r>
          </a:p>
          <a:p>
            <a:endParaRPr lang="en-US" dirty="0"/>
          </a:p>
          <a:p>
            <a:r>
              <a:rPr lang="en-US" dirty="0" smtClean="0"/>
              <a:t>First-year CS majors used the Checker Framework</a:t>
            </a:r>
          </a:p>
          <a:p>
            <a:pPr lvl="1"/>
            <a:r>
              <a:rPr lang="en-US" dirty="0" smtClean="0"/>
              <a:t>Stated they preferred using it to not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3898174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Comparison:  other Nullness tools</a:t>
            </a:r>
          </a:p>
        </p:txBody>
      </p:sp>
      <p:graphicFrame>
        <p:nvGraphicFramePr>
          <p:cNvPr id="4" name="Group 70"/>
          <p:cNvGraphicFramePr>
            <a:graphicFrameLocks/>
          </p:cNvGraphicFramePr>
          <p:nvPr/>
        </p:nvGraphicFramePr>
        <p:xfrm>
          <a:off x="152400" y="1484088"/>
          <a:ext cx="8839200" cy="3535680"/>
        </p:xfrm>
        <a:graphic>
          <a:graphicData uri="http://schemas.openxmlformats.org/drawingml/2006/table">
            <a:tbl>
              <a:tblPr/>
              <a:tblGrid>
                <a:gridCol w="1981200"/>
                <a:gridCol w="1524000"/>
                <a:gridCol w="1524000"/>
                <a:gridCol w="1676400"/>
                <a:gridCol w="2133600"/>
              </a:tblGrid>
              <a:tr h="279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Null pointer errors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False warnings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Annotations written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1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Found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Missed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04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Checker Framework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FindBugs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4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Jlint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PMD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404" name="Rectangle 3"/>
          <p:cNvSpPr txBox="1">
            <a:spLocks noChangeArrowheads="1"/>
          </p:cNvSpPr>
          <p:nvPr/>
        </p:nvSpPr>
        <p:spPr bwMode="auto">
          <a:xfrm>
            <a:off x="362857" y="5061182"/>
            <a:ext cx="8781143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400" dirty="0">
                <a:latin typeface="Calibri" pitchFamily="34" charset="0"/>
              </a:rPr>
              <a:t>Checking </a:t>
            </a:r>
            <a:r>
              <a:rPr lang="en-US" sz="2400" dirty="0" smtClean="0">
                <a:latin typeface="Calibri" pitchFamily="34" charset="0"/>
              </a:rPr>
              <a:t>the Lookup program for file system searching (4KLOC)</a:t>
            </a:r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000" dirty="0" smtClean="0">
                <a:latin typeface="Calibri" pitchFamily="34" charset="0"/>
              </a:rPr>
              <a:t>Distributed with </a:t>
            </a:r>
            <a:r>
              <a:rPr lang="en-US" sz="2000" dirty="0" err="1" smtClean="0">
                <a:latin typeface="Calibri" pitchFamily="34" charset="0"/>
              </a:rPr>
              <a:t>Daikon</a:t>
            </a:r>
            <a:r>
              <a:rPr lang="en-US" sz="2000" dirty="0" smtClean="0">
                <a:latin typeface="Calibri" pitchFamily="34" charset="0"/>
              </a:rPr>
              <a:t> (&gt;100KLOC verified by our checker)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400" dirty="0" smtClean="0">
                <a:latin typeface="Calibri" pitchFamily="34" charset="0"/>
              </a:rPr>
              <a:t>False </a:t>
            </a:r>
            <a:r>
              <a:rPr lang="en-US" sz="2400" dirty="0">
                <a:latin typeface="Calibri" pitchFamily="34" charset="0"/>
              </a:rPr>
              <a:t>warnings are suppressed via an annotation or </a:t>
            </a:r>
            <a:r>
              <a:rPr lang="en-US" sz="2400" dirty="0" smtClean="0">
                <a:latin typeface="Calibri" pitchFamily="34" charset="0"/>
              </a:rPr>
              <a:t>assertion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400" dirty="0" smtClean="0">
                <a:latin typeface="Calibri" pitchFamily="34" charset="0"/>
              </a:rPr>
              <a:t>Also, errors in Google Collections (&gt;20,000 tests, </a:t>
            </a:r>
            <a:r>
              <a:rPr lang="en-US" sz="2400" dirty="0" err="1" smtClean="0">
                <a:latin typeface="Calibri" pitchFamily="34" charset="0"/>
              </a:rPr>
              <a:t>FindBugs</a:t>
            </a:r>
            <a:r>
              <a:rPr lang="en-US" sz="2400" dirty="0" smtClean="0">
                <a:latin typeface="Calibri" pitchFamily="34" charset="0"/>
              </a:rPr>
              <a:t>)</a:t>
            </a:r>
            <a:endParaRPr lang="en-US" sz="2400" dirty="0">
              <a:latin typeface="Calibri" pitchFamily="34" charset="0"/>
            </a:endParaRPr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D084B9-3F68-5742-A954-E288251FCFB9}" type="slidenum">
              <a:rPr lang="nl-NL" smtClean="0"/>
              <a:pPr/>
              <a:t>16</a:t>
            </a:fld>
            <a:endParaRPr lang="nl-NL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Checkers are featureful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Full type systems:  inheritance, overriding, etc. </a:t>
            </a:r>
          </a:p>
          <a:p>
            <a:r>
              <a:rPr lang="en-US" dirty="0" smtClean="0"/>
              <a:t>Generics (type polymorphism)</a:t>
            </a:r>
          </a:p>
          <a:p>
            <a:pPr lvl="1"/>
            <a:r>
              <a:rPr lang="en-US" dirty="0" smtClean="0"/>
              <a:t>Also qualifier polymorphism</a:t>
            </a:r>
          </a:p>
          <a:p>
            <a:r>
              <a:rPr lang="en-US" dirty="0" smtClean="0"/>
              <a:t>Flow-sensitive type qualifier inference</a:t>
            </a:r>
          </a:p>
          <a:p>
            <a:pPr lvl="1"/>
            <a:r>
              <a:rPr lang="en-US" dirty="0" smtClean="0"/>
              <a:t>Infers types for local variables</a:t>
            </a:r>
          </a:p>
          <a:p>
            <a:r>
              <a:rPr lang="en-US" dirty="0" smtClean="0"/>
              <a:t>Qualifier defaults</a:t>
            </a:r>
          </a:p>
          <a:p>
            <a:r>
              <a:rPr lang="en-US" dirty="0" smtClean="0"/>
              <a:t>Warning suppression</a:t>
            </a:r>
          </a:p>
          <a:p>
            <a:endParaRPr lang="en-US" dirty="0" smtClean="0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D084B9-3F68-5742-A954-E288251FCFB9}" type="slidenum">
              <a:rPr lang="nl-NL" smtClean="0"/>
              <a:pPr/>
              <a:t>17</a:t>
            </a:fld>
            <a:endParaRPr lang="nl-NL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Checkers are usable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31975"/>
            <a:ext cx="8229600" cy="4648654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10000"/>
              </a:lnSpc>
            </a:pPr>
            <a:r>
              <a:rPr lang="en-US" dirty="0" smtClean="0"/>
              <a:t>Integrated with </a:t>
            </a:r>
            <a:r>
              <a:rPr lang="en-US" dirty="0" err="1" smtClean="0"/>
              <a:t>toolchain</a:t>
            </a:r>
            <a:endParaRPr lang="en-US" dirty="0" smtClean="0"/>
          </a:p>
          <a:p>
            <a:pPr lvl="1">
              <a:lnSpc>
                <a:spcPct val="110000"/>
              </a:lnSpc>
            </a:pPr>
            <a:r>
              <a:rPr lang="en-US" dirty="0" err="1" smtClean="0"/>
              <a:t>javac</a:t>
            </a:r>
            <a:r>
              <a:rPr lang="en-US" dirty="0" smtClean="0"/>
              <a:t>, Eclipse, Ant, Maven</a:t>
            </a:r>
          </a:p>
          <a:p>
            <a:pPr>
              <a:lnSpc>
                <a:spcPct val="110000"/>
              </a:lnSpc>
            </a:pPr>
            <a:r>
              <a:rPr lang="en-US" dirty="0" smtClean="0"/>
              <a:t>Few false positives</a:t>
            </a:r>
          </a:p>
          <a:p>
            <a:pPr>
              <a:lnSpc>
                <a:spcPct val="110000"/>
              </a:lnSpc>
            </a:pPr>
            <a:r>
              <a:rPr lang="en-US" dirty="0" smtClean="0"/>
              <a:t>Annotations are </a:t>
            </a:r>
            <a:r>
              <a:rPr lang="en-US" dirty="0" smtClean="0">
                <a:solidFill>
                  <a:srgbClr val="FF0000"/>
                </a:solidFill>
              </a:rPr>
              <a:t>not too verbose</a:t>
            </a:r>
          </a:p>
          <a:p>
            <a:pPr lvl="1">
              <a:lnSpc>
                <a:spcPct val="110000"/>
              </a:lnSpc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@NonNull</a:t>
            </a:r>
            <a:r>
              <a:rPr lang="en-US" dirty="0" smtClean="0"/>
              <a:t>:  1 per 75 lines</a:t>
            </a:r>
          </a:p>
          <a:p>
            <a:pPr lvl="2">
              <a:lnSpc>
                <a:spcPct val="110000"/>
              </a:lnSpc>
            </a:pPr>
            <a:r>
              <a:rPr lang="en-US" dirty="0" smtClean="0"/>
              <a:t>with program-wide defaults, 1 per 2000 lines</a:t>
            </a:r>
          </a:p>
          <a:p>
            <a:pPr lvl="1">
              <a:lnSpc>
                <a:spcPct val="110000"/>
              </a:lnSpc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@Interned</a:t>
            </a:r>
            <a:r>
              <a:rPr lang="en-US" dirty="0" smtClean="0"/>
              <a:t>: 124 annotations in 220KLOC </a:t>
            </a:r>
            <a:r>
              <a:rPr lang="en-US" sz="2500" dirty="0" smtClean="0"/>
              <a:t>revealed 11 bugs</a:t>
            </a:r>
          </a:p>
          <a:p>
            <a:pPr lvl="1">
              <a:lnSpc>
                <a:spcPct val="110000"/>
              </a:lnSpc>
            </a:pPr>
            <a:r>
              <a:rPr lang="en-US" dirty="0" smtClean="0"/>
              <a:t>Possible to annotate part of program</a:t>
            </a:r>
          </a:p>
          <a:p>
            <a:pPr lvl="1">
              <a:lnSpc>
                <a:spcPct val="110000"/>
              </a:lnSpc>
            </a:pPr>
            <a:r>
              <a:rPr lang="en-US" dirty="0" smtClean="0"/>
              <a:t>Fewer annotations in new code</a:t>
            </a:r>
          </a:p>
          <a:p>
            <a:pPr>
              <a:lnSpc>
                <a:spcPct val="110000"/>
              </a:lnSpc>
            </a:pPr>
            <a:r>
              <a:rPr lang="en-US" dirty="0" smtClean="0"/>
              <a:t>Inference tools:  </a:t>
            </a:r>
            <a:r>
              <a:rPr lang="en-US" dirty="0" err="1" smtClean="0"/>
              <a:t>nullness</a:t>
            </a:r>
            <a:r>
              <a:rPr lang="en-US" dirty="0" smtClean="0"/>
              <a:t>, mutability</a:t>
            </a:r>
          </a:p>
          <a:p>
            <a:pPr lvl="1">
              <a:lnSpc>
                <a:spcPct val="110000"/>
              </a:lnSpc>
            </a:pPr>
            <a:r>
              <a:rPr lang="en-US" dirty="0" smtClean="0"/>
              <a:t>Adds annotations throughout your program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0307697-3216-BF49-AE76-CEF5DB81BAC1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 checker guarantees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31975"/>
            <a:ext cx="8512629" cy="45513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The program satisfies the type property.  There are:</a:t>
            </a:r>
          </a:p>
          <a:p>
            <a:pPr lvl="1">
              <a:buClr>
                <a:schemeClr val="tx1"/>
              </a:buClr>
            </a:pPr>
            <a:r>
              <a:rPr lang="en-US" dirty="0" smtClean="0">
                <a:solidFill>
                  <a:srgbClr val="FF0000"/>
                </a:solidFill>
              </a:rPr>
              <a:t>no bugs </a:t>
            </a:r>
            <a:r>
              <a:rPr lang="en-US" dirty="0" smtClean="0"/>
              <a:t>(of particular varieties)</a:t>
            </a:r>
          </a:p>
          <a:p>
            <a:pPr lvl="1">
              <a:buClr>
                <a:schemeClr val="tx1"/>
              </a:buClr>
            </a:pPr>
            <a:r>
              <a:rPr lang="en-US" dirty="0" smtClean="0">
                <a:solidFill>
                  <a:srgbClr val="FF0000"/>
                </a:solidFill>
              </a:rPr>
              <a:t>no wrong annotations </a:t>
            </a:r>
          </a:p>
          <a:p>
            <a:r>
              <a:rPr lang="en-US" dirty="0" smtClean="0"/>
              <a:t>Caveat 1:  only for </a:t>
            </a:r>
            <a:r>
              <a:rPr lang="en-US" u="sng" dirty="0" smtClean="0"/>
              <a:t>code that is checked</a:t>
            </a:r>
          </a:p>
          <a:p>
            <a:pPr lvl="1"/>
            <a:r>
              <a:rPr lang="en-US" dirty="0" smtClean="0"/>
              <a:t>Native methods</a:t>
            </a:r>
          </a:p>
          <a:p>
            <a:pPr lvl="1"/>
            <a:r>
              <a:rPr lang="en-US" dirty="0" smtClean="0"/>
              <a:t>Reflection</a:t>
            </a:r>
          </a:p>
          <a:p>
            <a:pPr lvl="1"/>
            <a:r>
              <a:rPr lang="en-US" dirty="0" smtClean="0"/>
              <a:t>Code compiled without the pluggable type checker</a:t>
            </a:r>
          </a:p>
          <a:p>
            <a:pPr lvl="1"/>
            <a:r>
              <a:rPr lang="en-US" dirty="0" smtClean="0"/>
              <a:t>Suppressed warnings</a:t>
            </a:r>
          </a:p>
          <a:p>
            <a:pPr lvl="2"/>
            <a:r>
              <a:rPr lang="en-US" dirty="0" smtClean="0"/>
              <a:t>Indicates what code a human should analyze</a:t>
            </a:r>
          </a:p>
          <a:p>
            <a:pPr lvl="1"/>
            <a:r>
              <a:rPr lang="en-US" dirty="0" smtClean="0"/>
              <a:t>Checking </a:t>
            </a:r>
            <a:r>
              <a:rPr lang="en-US" u="sng" dirty="0" smtClean="0"/>
              <a:t>part of a program</a:t>
            </a:r>
            <a:r>
              <a:rPr lang="en-US" dirty="0" smtClean="0"/>
              <a:t> is still useful</a:t>
            </a:r>
          </a:p>
          <a:p>
            <a:r>
              <a:rPr lang="en-US" dirty="0" smtClean="0"/>
              <a:t>Caveat 2:  The checker itself might contain an error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0307697-3216-BF49-AE76-CEF5DB81BAC1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Grp="1" noChangeArrowheads="1"/>
          </p:cNvSpPr>
          <p:nvPr>
            <p:ph type="title"/>
          </p:nvPr>
        </p:nvSpPr>
        <p:spPr>
          <a:xfrm>
            <a:off x="38800" y="39234"/>
            <a:ext cx="2837750" cy="837065"/>
          </a:xfrm>
        </p:spPr>
        <p:txBody>
          <a:bodyPr>
            <a:normAutofit/>
          </a:bodyPr>
          <a:lstStyle/>
          <a:p>
            <a:r>
              <a:rPr lang="en-US" dirty="0" smtClean="0"/>
              <a:t>Motivation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52027" y="696460"/>
            <a:ext cx="6196030" cy="583338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5" name="Oval 4"/>
          <p:cNvSpPr/>
          <p:nvPr/>
        </p:nvSpPr>
        <p:spPr>
          <a:xfrm>
            <a:off x="4212752" y="2921805"/>
            <a:ext cx="1224627" cy="26045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 rot="5400000" flipH="1" flipV="1">
            <a:off x="3575948" y="4073063"/>
            <a:ext cx="1912257" cy="210475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198238" y="5082891"/>
            <a:ext cx="414437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b="1" dirty="0" err="1">
                <a:solidFill>
                  <a:srgbClr val="FF0000"/>
                </a:solidFill>
              </a:rPr>
              <a:t>java.lang.NullPointerException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Annotating libraries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US" dirty="0" smtClean="0"/>
              <a:t>Each checker comes with JDK annotations</a:t>
            </a:r>
          </a:p>
          <a:p>
            <a:pPr lvl="1">
              <a:lnSpc>
                <a:spcPct val="100000"/>
              </a:lnSpc>
            </a:pPr>
            <a:r>
              <a:rPr lang="en-US" dirty="0" smtClean="0"/>
              <a:t>For signatures, not bodies</a:t>
            </a:r>
          </a:p>
          <a:p>
            <a:pPr lvl="1">
              <a:lnSpc>
                <a:spcPct val="100000"/>
              </a:lnSpc>
            </a:pPr>
            <a:r>
              <a:rPr lang="en-US" dirty="0" smtClean="0"/>
              <a:t>Finds errors in clients, but not in the library itself</a:t>
            </a:r>
          </a:p>
          <a:p>
            <a:pPr>
              <a:lnSpc>
                <a:spcPct val="100000"/>
              </a:lnSpc>
            </a:pPr>
            <a:r>
              <a:rPr lang="en-US" dirty="0" smtClean="0"/>
              <a:t>Inference tools for annotating new libraries</a:t>
            </a:r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D084B9-3F68-5742-A954-E288251FCFB9}" type="slidenum">
              <a:rPr lang="nl-NL" smtClean="0"/>
              <a:pPr/>
              <a:t>20</a:t>
            </a:fld>
            <a:endParaRPr lang="nl-NL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Type qualifiers</a:t>
            </a:r>
          </a:p>
          <a:p>
            <a:r>
              <a:rPr lang="en-US" dirty="0" smtClean="0"/>
              <a:t>Pluggable type checkers</a:t>
            </a:r>
          </a:p>
          <a:p>
            <a:pPr>
              <a:buClr>
                <a:schemeClr val="tx1"/>
              </a:buClr>
            </a:pPr>
            <a:r>
              <a:rPr lang="en-US" b="1" dirty="0" smtClean="0">
                <a:solidFill>
                  <a:srgbClr val="FF0000"/>
                </a:solidFill>
              </a:rPr>
              <a:t>Writing your own checker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Conclusion</a:t>
            </a:r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D084B9-3F68-5742-A954-E288251FCFB9}" type="slidenum">
              <a:rPr lang="nl-NL" smtClean="0"/>
              <a:pPr/>
              <a:t>21</a:t>
            </a:fld>
            <a:endParaRPr lang="nl-NL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SQL injection attack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68301" cy="4525963"/>
          </a:xfrm>
        </p:spPr>
        <p:txBody>
          <a:bodyPr>
            <a:normAutofit lnSpcReduction="10000"/>
          </a:bodyPr>
          <a:lstStyle/>
          <a:p>
            <a:pPr>
              <a:lnSpc>
                <a:spcPct val="100000"/>
              </a:lnSpc>
              <a:defRPr/>
            </a:pPr>
            <a:r>
              <a:rPr lang="en-US" dirty="0" smtClean="0"/>
              <a:t>Server code bug:  SQL query constructed using unfiltered user input</a:t>
            </a:r>
          </a:p>
          <a:p>
            <a:pPr lvl="1">
              <a:buFont typeface="Arial" charset="0"/>
              <a:buNone/>
              <a:defRPr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query = “SELECT * FROM users ”</a:t>
            </a:r>
          </a:p>
          <a:p>
            <a:pPr lvl="1">
              <a:buFont typeface="Arial" charset="0"/>
              <a:buNone/>
              <a:defRPr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     + “WHERE name=‘” + </a:t>
            </a:r>
            <a:r>
              <a:rPr lang="en-US" sz="24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userInput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+ “’;”;</a:t>
            </a:r>
          </a:p>
          <a:p>
            <a:pPr>
              <a:defRPr/>
            </a:pPr>
            <a:r>
              <a:rPr lang="en-US" dirty="0" smtClean="0"/>
              <a:t>User inputs:    </a:t>
            </a:r>
            <a:r>
              <a:rPr lang="en-US" b="1" dirty="0" smtClean="0">
                <a:solidFill>
                  <a:srgbClr val="FF0000"/>
                </a:solidFill>
              </a:rPr>
              <a:t>a’ or ‘1’=‘1</a:t>
            </a:r>
          </a:p>
          <a:p>
            <a:pPr>
              <a:defRPr/>
            </a:pPr>
            <a:r>
              <a:rPr lang="en-US" dirty="0" smtClean="0"/>
              <a:t>Result:  </a:t>
            </a:r>
          </a:p>
          <a:p>
            <a:pPr lvl="1">
              <a:buFont typeface="Arial" charset="0"/>
              <a:buNone/>
              <a:defRPr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query </a:t>
            </a:r>
            <a:r>
              <a:rPr lang="en-US" sz="2400" b="1" dirty="0" smtClean="0">
                <a:cs typeface="Courier New" pitchFamily="49" charset="0"/>
                <a:sym typeface="Symbol"/>
              </a:rPr>
              <a:t>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SELECT * FROM users</a:t>
            </a:r>
          </a:p>
          <a:p>
            <a:pPr lvl="1">
              <a:buFont typeface="Arial" charset="0"/>
              <a:buNone/>
              <a:defRPr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        WHERE name=‘</a:t>
            </a:r>
            <a:r>
              <a:rPr lang="en-US" sz="2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a’ or ‘1’=‘1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’;</a:t>
            </a:r>
          </a:p>
          <a:p>
            <a:pPr>
              <a:defRPr/>
            </a:pPr>
            <a:r>
              <a:rPr lang="en-US" dirty="0" smtClean="0"/>
              <a:t>Query returns information about all users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0307697-3216-BF49-AE76-CEF5DB81BAC1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Taint checker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3360053"/>
            <a:ext cx="8839200" cy="2954792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lnSpc>
                <a:spcPct val="100000"/>
              </a:lnSpc>
              <a:spcAft>
                <a:spcPts val="0"/>
              </a:spcAft>
              <a:buFont typeface="Arial" charset="0"/>
              <a:buNone/>
              <a:defRPr/>
            </a:pPr>
            <a:r>
              <a:rPr lang="en-US" dirty="0" smtClean="0"/>
              <a:t>To use it:</a:t>
            </a:r>
          </a:p>
          <a:p>
            <a:pPr marL="514350" indent="-514350" eaLnBrk="1" fontAlgn="auto" hangingPunct="1">
              <a:lnSpc>
                <a:spcPct val="100000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Write  </a:t>
            </a:r>
            <a:r>
              <a:rPr lang="en-US" sz="2800" b="1" dirty="0" smtClean="0">
                <a:latin typeface="Courier New" pitchFamily="49" charset="0"/>
                <a:cs typeface="Courier New" pitchFamily="49" charset="0"/>
              </a:rPr>
              <a:t>@Untainted</a:t>
            </a:r>
            <a:r>
              <a:rPr lang="en-US" dirty="0" smtClean="0"/>
              <a:t>  in your program</a:t>
            </a:r>
          </a:p>
          <a:p>
            <a:pPr marL="514350" indent="-514350" eaLnBrk="1" fontAlgn="auto" hangingPunct="1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 List </a:t>
            </a:r>
            <a:r>
              <a:rPr lang="en-US" sz="2400" b="1" dirty="0" err="1" smtClean="0">
                <a:latin typeface="Courier New" pitchFamily="49" charset="0"/>
                <a:cs typeface="Courier New" pitchFamily="49" charset="0"/>
              </a:rPr>
              <a:t>getPosts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@Untainted 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String category) {…}</a:t>
            </a:r>
          </a:p>
          <a:p>
            <a:pPr marL="514350" indent="-514350" eaLnBrk="1" fontAlgn="auto" hangingPunct="1">
              <a:lnSpc>
                <a:spcPct val="100000"/>
              </a:lnSpc>
              <a:spcAft>
                <a:spcPts val="0"/>
              </a:spcAft>
              <a:buFont typeface="+mj-lt"/>
              <a:buAutoNum type="arabicPeriod" startAt="2"/>
              <a:defRPr/>
            </a:pPr>
            <a:r>
              <a:rPr lang="en-US" dirty="0" smtClean="0"/>
              <a:t>Compile your program</a:t>
            </a:r>
          </a:p>
          <a:p>
            <a:pPr eaLnBrk="1" fontAlgn="auto" hangingPunct="1">
              <a:lnSpc>
                <a:spcPct val="100000"/>
              </a:lnSpc>
              <a:spcAft>
                <a:spcPts val="0"/>
              </a:spcAft>
              <a:buFont typeface="Arial" charset="0"/>
              <a:buNone/>
              <a:defRPr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300" b="1" dirty="0" err="1" smtClean="0">
                <a:latin typeface="Courier New" pitchFamily="49" charset="0"/>
                <a:cs typeface="Courier New" pitchFamily="49" charset="0"/>
              </a:rPr>
              <a:t>javac</a:t>
            </a:r>
            <a:r>
              <a:rPr lang="en-US" sz="23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300" b="1" u="sng" dirty="0" smtClean="0">
                <a:latin typeface="Courier New" pitchFamily="49" charset="0"/>
                <a:cs typeface="Courier New" pitchFamily="49" charset="0"/>
              </a:rPr>
              <a:t>-processor </a:t>
            </a:r>
            <a:r>
              <a:rPr lang="en-US" sz="2300" b="1" u="sng" dirty="0" err="1" smtClean="0">
                <a:latin typeface="Courier New" pitchFamily="49" charset="0"/>
                <a:cs typeface="Courier New" pitchFamily="49" charset="0"/>
              </a:rPr>
              <a:t>BasicChecker</a:t>
            </a:r>
            <a:r>
              <a:rPr lang="en-US" sz="2300" b="1" u="sng" dirty="0" smtClean="0">
                <a:latin typeface="Courier New" pitchFamily="49" charset="0"/>
                <a:cs typeface="Courier New" pitchFamily="49" charset="0"/>
              </a:rPr>
              <a:t> -</a:t>
            </a:r>
            <a:r>
              <a:rPr lang="en-US" sz="2300" b="1" u="sng" dirty="0" err="1" smtClean="0">
                <a:latin typeface="Courier New" pitchFamily="49" charset="0"/>
                <a:cs typeface="Courier New" pitchFamily="49" charset="0"/>
              </a:rPr>
              <a:t>Aquals</a:t>
            </a:r>
            <a:r>
              <a:rPr lang="en-US" sz="2300" b="1" u="sng" dirty="0" smtClean="0">
                <a:latin typeface="Courier New" pitchFamily="49" charset="0"/>
                <a:cs typeface="Courier New" pitchFamily="49" charset="0"/>
              </a:rPr>
              <a:t>=Untainted </a:t>
            </a:r>
            <a:r>
              <a:rPr lang="en-US" sz="2300" b="1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2300" b="1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2300" b="1" dirty="0" smtClean="0">
                <a:latin typeface="Courier New" pitchFamily="49" charset="0"/>
                <a:cs typeface="Courier New" pitchFamily="49" charset="0"/>
              </a:rPr>
              <a:t>  MyProgram.java</a:t>
            </a:r>
          </a:p>
          <a:p>
            <a:pPr eaLnBrk="1" fontAlgn="auto" hangingPunct="1">
              <a:lnSpc>
                <a:spcPct val="10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eaLnBrk="1" fontAlgn="auto" hangingPunct="1">
              <a:lnSpc>
                <a:spcPct val="10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</p:txBody>
      </p:sp>
      <p:sp>
        <p:nvSpPr>
          <p:cNvPr id="22532" name="TextBox 3"/>
          <p:cNvSpPr txBox="1">
            <a:spLocks noChangeArrowheads="1"/>
          </p:cNvSpPr>
          <p:nvPr/>
        </p:nvSpPr>
        <p:spPr bwMode="auto">
          <a:xfrm>
            <a:off x="381000" y="1654626"/>
            <a:ext cx="7189788" cy="15700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sz="2400" b="1" dirty="0">
                <a:latin typeface="Courier New" pitchFamily="49" charset="0"/>
                <a:cs typeface="Courier New" pitchFamily="49" charset="0"/>
              </a:rPr>
              <a:t>@</a:t>
            </a:r>
            <a:r>
              <a:rPr lang="en-US" sz="2400" b="1" dirty="0" err="1">
                <a:latin typeface="Courier New" pitchFamily="49" charset="0"/>
                <a:cs typeface="Courier New" pitchFamily="49" charset="0"/>
              </a:rPr>
              <a:t>TypeQualifier</a:t>
            </a:r>
            <a:endParaRPr lang="en-US" sz="2400" b="1" dirty="0">
              <a:latin typeface="Courier New" pitchFamily="49" charset="0"/>
              <a:cs typeface="Courier New" pitchFamily="49" charset="0"/>
            </a:endParaRPr>
          </a:p>
          <a:p>
            <a:pPr>
              <a:buFont typeface="Arial" charset="0"/>
              <a:buNone/>
            </a:pPr>
            <a:r>
              <a:rPr lang="en-US" sz="2400" b="1" dirty="0">
                <a:latin typeface="Courier New" pitchFamily="49" charset="0"/>
                <a:cs typeface="Courier New" pitchFamily="49" charset="0"/>
              </a:rPr>
              <a:t>@</a:t>
            </a:r>
            <a:r>
              <a:rPr lang="en-US" sz="2400" b="1" dirty="0" err="1">
                <a:latin typeface="Courier New" pitchFamily="49" charset="0"/>
                <a:cs typeface="Courier New" pitchFamily="49" charset="0"/>
              </a:rPr>
              <a:t>SubtypeOf</a:t>
            </a:r>
            <a:r>
              <a:rPr lang="en-US" sz="2400" b="1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400" b="1" dirty="0" err="1">
                <a:latin typeface="Courier New" pitchFamily="49" charset="0"/>
                <a:cs typeface="Courier New" pitchFamily="49" charset="0"/>
              </a:rPr>
              <a:t>Unqualified.class</a:t>
            </a:r>
            <a:r>
              <a:rPr lang="en-US" sz="2400" b="1" dirty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>
              <a:buFont typeface="Arial" charset="0"/>
              <a:buNone/>
            </a:pPr>
            <a:r>
              <a:rPr lang="en-US" sz="2400" b="1" dirty="0">
                <a:latin typeface="Courier New" pitchFamily="49" charset="0"/>
                <a:cs typeface="Courier New" pitchFamily="49" charset="0"/>
              </a:rPr>
              <a:t>@</a:t>
            </a:r>
            <a:r>
              <a:rPr lang="en-US" sz="2400" b="1" dirty="0" err="1">
                <a:latin typeface="Courier New" pitchFamily="49" charset="0"/>
                <a:cs typeface="Courier New" pitchFamily="49" charset="0"/>
              </a:rPr>
              <a:t>ImplicitFor</a:t>
            </a:r>
            <a:r>
              <a:rPr lang="en-US" sz="2400" b="1" dirty="0">
                <a:latin typeface="Courier New" pitchFamily="49" charset="0"/>
                <a:cs typeface="Courier New" pitchFamily="49" charset="0"/>
              </a:rPr>
              <a:t>(trees = {STRING_LITERAL})</a:t>
            </a:r>
          </a:p>
          <a:p>
            <a:pPr>
              <a:buFont typeface="Arial" charset="0"/>
              <a:buNone/>
            </a:pPr>
            <a:r>
              <a:rPr lang="en-US" sz="2400" b="1" dirty="0">
                <a:latin typeface="Courier New" pitchFamily="49" charset="0"/>
                <a:cs typeface="Courier New" pitchFamily="49" charset="0"/>
              </a:rPr>
              <a:t>public @interface Untainted { }</a:t>
            </a:r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D084B9-3F68-5742-A954-E288251FCFB9}" type="slidenum">
              <a:rPr lang="nl-NL" smtClean="0"/>
              <a:pPr/>
              <a:t>23</a:t>
            </a:fld>
            <a:endParaRPr lang="nl-NL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Taint checker demo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dirty="0" smtClean="0"/>
              <a:t>Detect SQL injection vulnerability</a:t>
            </a:r>
          </a:p>
          <a:p>
            <a:r>
              <a:rPr lang="en-US" dirty="0" smtClean="0"/>
              <a:t>Guarantee absence of such vulnerabilities</a:t>
            </a:r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D084B9-3F68-5742-A954-E288251FCFB9}" type="slidenum">
              <a:rPr lang="nl-NL" smtClean="0"/>
              <a:pPr/>
              <a:t>24</a:t>
            </a:fld>
            <a:endParaRPr lang="nl-NL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Defining a type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>
              <a:buFont typeface="Arial" charset="0"/>
              <a:buNone/>
            </a:pPr>
            <a:r>
              <a:rPr lang="en-US" sz="2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@</a:t>
            </a:r>
            <a:r>
              <a:rPr lang="en-US" sz="24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TypeQualifier</a:t>
            </a:r>
            <a:endParaRPr lang="en-US" sz="2400" b="1" dirty="0" smtClean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  <a:p>
            <a:pPr eaLnBrk="1" hangingPunct="1">
              <a:buFont typeface="Arial" charset="0"/>
              <a:buNone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public @interface </a:t>
            </a:r>
            <a:r>
              <a:rPr lang="en-US" sz="2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NonNull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{ }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0307697-3216-BF49-AE76-CEF5DB81BAC1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Defining a type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18576" cy="4525963"/>
          </a:xfrm>
        </p:spPr>
        <p:txBody>
          <a:bodyPr/>
          <a:lstStyle/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en-US" dirty="0" smtClean="0"/>
              <a:t>Qualifier hierarchy 	– rules for assignment</a:t>
            </a:r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en-US" dirty="0" smtClean="0"/>
              <a:t>Type introduction		– types for expressions</a:t>
            </a:r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en-US" dirty="0" smtClean="0"/>
              <a:t>Type rules					– checker-specific errors</a:t>
            </a:r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buFont typeface="Arial" charset="0"/>
              <a:buNone/>
              <a:defRPr/>
            </a:pPr>
            <a:r>
              <a:rPr lang="en-US" sz="2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@</a:t>
            </a:r>
            <a:r>
              <a:rPr lang="en-US" sz="24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TypeQualifier</a:t>
            </a:r>
            <a:endParaRPr lang="en-US" sz="2400" b="1" dirty="0" smtClean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  <a:p>
            <a:pPr eaLnBrk="1" hangingPunct="1">
              <a:buFont typeface="Arial" charset="0"/>
              <a:buNone/>
              <a:defRPr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public @interface </a:t>
            </a:r>
            <a:r>
              <a:rPr lang="en-US" sz="2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NonNull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{ }</a:t>
            </a:r>
          </a:p>
          <a:p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0307697-3216-BF49-AE76-CEF5DB81BAC1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57825" y="1760955"/>
            <a:ext cx="3457575" cy="305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Defining a type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eaLnBrk="1" hangingPunct="1">
              <a:buClr>
                <a:schemeClr val="tx1"/>
              </a:buClr>
              <a:buFont typeface="+mj-lt"/>
              <a:buAutoNum type="arabicPeriod"/>
              <a:defRPr/>
            </a:pPr>
            <a:r>
              <a:rPr lang="en-US" dirty="0" smtClean="0">
                <a:solidFill>
                  <a:srgbClr val="FF0000"/>
                </a:solidFill>
              </a:rPr>
              <a:t>Qualifier hierarchy</a:t>
            </a:r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en-US" dirty="0" smtClean="0"/>
              <a:t>Type introduction</a:t>
            </a:r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en-US" dirty="0" smtClean="0"/>
              <a:t>Type rules</a:t>
            </a:r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buFont typeface="Arial" charset="0"/>
              <a:buNone/>
              <a:defRPr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@</a:t>
            </a:r>
            <a:r>
              <a:rPr lang="en-US" sz="2400" b="1" dirty="0" err="1" smtClean="0">
                <a:latin typeface="Courier New" pitchFamily="49" charset="0"/>
                <a:cs typeface="Courier New" pitchFamily="49" charset="0"/>
              </a:rPr>
              <a:t>TypeQualifier</a:t>
            </a:r>
            <a:endParaRPr lang="en-US" sz="2400" b="1" dirty="0" smtClean="0">
              <a:latin typeface="Courier New" pitchFamily="49" charset="0"/>
              <a:cs typeface="Courier New" pitchFamily="49" charset="0"/>
            </a:endParaRPr>
          </a:p>
          <a:p>
            <a:pPr eaLnBrk="1" hangingPunct="1">
              <a:buFont typeface="Arial" charset="0"/>
              <a:buNone/>
              <a:defRPr/>
            </a:pPr>
            <a:r>
              <a:rPr lang="en-US" sz="2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@</a:t>
            </a:r>
            <a:r>
              <a:rPr lang="en-US" sz="24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SubtypeOf</a:t>
            </a:r>
            <a:r>
              <a:rPr lang="en-US" sz="2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( </a:t>
            </a:r>
            <a:r>
              <a:rPr lang="en-US" sz="24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Nullable.class</a:t>
            </a:r>
            <a:r>
              <a:rPr lang="en-US" sz="2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)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public @interface NonNull { }</a:t>
            </a:r>
            <a:endParaRPr lang="en-US" b="1" dirty="0" smtClean="0">
              <a:latin typeface="Courier New" pitchFamily="49" charset="0"/>
              <a:cs typeface="Courier New" pitchFamily="49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0307697-3216-BF49-AE76-CEF5DB81BAC1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237674" y="1295718"/>
            <a:ext cx="36877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What assignments are legal:</a:t>
            </a:r>
            <a:endParaRPr lang="en-US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Defining a type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8528305" cy="4525963"/>
          </a:xfrm>
        </p:spPr>
        <p:txBody>
          <a:bodyPr>
            <a:noAutofit/>
          </a:bodyPr>
          <a:lstStyle/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en-US" dirty="0" smtClean="0"/>
              <a:t>Qualifier hierarchy</a:t>
            </a:r>
          </a:p>
          <a:p>
            <a:pPr marL="514350" indent="-514350" eaLnBrk="1" hangingPunct="1">
              <a:buClr>
                <a:schemeClr val="tx1"/>
              </a:buClr>
              <a:buFont typeface="+mj-lt"/>
              <a:buAutoNum type="arabicPeriod"/>
              <a:defRPr/>
            </a:pPr>
            <a:r>
              <a:rPr lang="en-US" dirty="0" smtClean="0">
                <a:solidFill>
                  <a:srgbClr val="FF0000"/>
                </a:solidFill>
              </a:rPr>
              <a:t>Type introduction</a:t>
            </a:r>
          </a:p>
          <a:p>
            <a:pPr marL="514350" indent="-514350" eaLnBrk="1" hangingPunct="1">
              <a:buClr>
                <a:schemeClr val="tx1"/>
              </a:buClr>
              <a:buFont typeface="+mj-lt"/>
              <a:buAutoNum type="arabicPeriod"/>
              <a:defRPr/>
            </a:pPr>
            <a:r>
              <a:rPr lang="en-US" dirty="0" smtClean="0"/>
              <a:t>Type rules</a:t>
            </a:r>
          </a:p>
          <a:p>
            <a:pPr eaLnBrk="1" hangingPunct="1">
              <a:buClr>
                <a:schemeClr val="tx1"/>
              </a:buClr>
              <a:defRPr/>
            </a:pPr>
            <a:endParaRPr lang="en-US" dirty="0" smtClean="0"/>
          </a:p>
          <a:p>
            <a:pPr eaLnBrk="1" hangingPunct="1">
              <a:buFont typeface="Arial" charset="0"/>
              <a:buNone/>
              <a:defRPr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@</a:t>
            </a:r>
            <a:r>
              <a:rPr lang="en-US" sz="2400" b="1" dirty="0" err="1" smtClean="0">
                <a:latin typeface="Courier New" pitchFamily="49" charset="0"/>
                <a:cs typeface="Courier New" pitchFamily="49" charset="0"/>
              </a:rPr>
              <a:t>TypeQualifier</a:t>
            </a:r>
            <a:endParaRPr lang="en-US" sz="2400" b="1" dirty="0" smtClean="0">
              <a:latin typeface="Courier New" pitchFamily="49" charset="0"/>
              <a:cs typeface="Courier New" pitchFamily="49" charset="0"/>
            </a:endParaRPr>
          </a:p>
          <a:p>
            <a:pPr eaLnBrk="1" hangingPunct="1">
              <a:buFont typeface="Arial" charset="0"/>
              <a:buNone/>
              <a:defRPr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@</a:t>
            </a:r>
            <a:r>
              <a:rPr lang="en-US" sz="2400" b="1" dirty="0" err="1" smtClean="0">
                <a:latin typeface="Courier New" pitchFamily="49" charset="0"/>
                <a:cs typeface="Courier New" pitchFamily="49" charset="0"/>
              </a:rPr>
              <a:t>SubtypeOf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( </a:t>
            </a:r>
            <a:r>
              <a:rPr lang="en-US" sz="2400" b="1" dirty="0" err="1" smtClean="0">
                <a:latin typeface="Courier New" pitchFamily="49" charset="0"/>
                <a:cs typeface="Courier New" pitchFamily="49" charset="0"/>
              </a:rPr>
              <a:t>Nullable.class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)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en-US" sz="2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@</a:t>
            </a:r>
            <a:r>
              <a:rPr lang="en-US" sz="24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ImplicitFor</a:t>
            </a:r>
            <a:r>
              <a:rPr lang="en-US" sz="2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(trees={ NEW_CLASS,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en-US" sz="2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                    PLUS,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en-US" sz="2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                    BOOLEAN_LITERAL, ... } )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public @interface NonNull { }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0307697-3216-BF49-AE76-CEF5DB81BAC1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  <p:sp>
        <p:nvSpPr>
          <p:cNvPr id="5" name="TextBox 3"/>
          <p:cNvSpPr txBox="1">
            <a:spLocks noChangeArrowheads="1"/>
          </p:cNvSpPr>
          <p:nvPr/>
        </p:nvSpPr>
        <p:spPr bwMode="auto">
          <a:xfrm>
            <a:off x="5367528" y="1828800"/>
            <a:ext cx="3262313" cy="1016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>
                <a:latin typeface="Courier New" pitchFamily="49" charset="0"/>
                <a:cs typeface="Courier New" pitchFamily="49" charset="0"/>
              </a:rPr>
              <a:t>new Date()</a:t>
            </a:r>
          </a:p>
          <a:p>
            <a:r>
              <a:rPr lang="en-US" sz="2000" b="1">
                <a:latin typeface="Courier New" pitchFamily="49" charset="0"/>
                <a:cs typeface="Courier New" pitchFamily="49" charset="0"/>
              </a:rPr>
              <a:t>“hello ” + getName()</a:t>
            </a:r>
          </a:p>
          <a:p>
            <a:r>
              <a:rPr lang="en-US" sz="2000" b="1">
                <a:latin typeface="Courier New" pitchFamily="49" charset="0"/>
                <a:cs typeface="Courier New" pitchFamily="49" charset="0"/>
              </a:rPr>
              <a:t>Boolean.TRUE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37674" y="1320102"/>
            <a:ext cx="39063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Gives the type of expressions:</a:t>
            </a:r>
            <a:endParaRPr lang="en-US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Defining a type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8686801" cy="4525963"/>
          </a:xfrm>
        </p:spPr>
        <p:txBody>
          <a:bodyPr>
            <a:noAutofit/>
          </a:bodyPr>
          <a:lstStyle/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en-US" dirty="0" smtClean="0"/>
              <a:t>Qualifier hierarchy</a:t>
            </a:r>
          </a:p>
          <a:p>
            <a:pPr marL="514350" indent="-514350" eaLnBrk="1" hangingPunct="1">
              <a:buClr>
                <a:schemeClr val="tx1"/>
              </a:buClr>
              <a:buFont typeface="+mj-lt"/>
              <a:buAutoNum type="arabicPeriod"/>
              <a:defRPr/>
            </a:pPr>
            <a:r>
              <a:rPr lang="en-US" dirty="0" smtClean="0"/>
              <a:t>Type introduction</a:t>
            </a:r>
          </a:p>
          <a:p>
            <a:pPr marL="514350" indent="-514350" eaLnBrk="1" hangingPunct="1">
              <a:buClr>
                <a:schemeClr val="tx1"/>
              </a:buClr>
              <a:buFont typeface="+mj-lt"/>
              <a:buAutoNum type="arabicPeriod"/>
              <a:defRPr/>
            </a:pPr>
            <a:r>
              <a:rPr lang="en-US" dirty="0" smtClean="0">
                <a:solidFill>
                  <a:srgbClr val="FF0000"/>
                </a:solidFill>
              </a:rPr>
              <a:t>Type rules</a:t>
            </a:r>
          </a:p>
          <a:p>
            <a:pPr eaLnBrk="1" hangingPunct="1">
              <a:buClr>
                <a:schemeClr val="tx1"/>
              </a:buClr>
              <a:defRPr/>
            </a:pPr>
            <a:endParaRPr lang="en-US" dirty="0" smtClean="0"/>
          </a:p>
          <a:p>
            <a:pPr>
              <a:buNone/>
              <a:defRPr/>
            </a:pPr>
            <a:r>
              <a:rPr lang="en-US" sz="2100" b="1" dirty="0" smtClean="0">
                <a:latin typeface="Courier New" pitchFamily="49" charset="0"/>
                <a:cs typeface="Courier New" pitchFamily="49" charset="0"/>
              </a:rPr>
              <a:t>void </a:t>
            </a:r>
            <a:r>
              <a:rPr lang="en-US" sz="21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visitSynchronized</a:t>
            </a:r>
            <a:r>
              <a:rPr lang="en-US" sz="2100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100" b="1" dirty="0" err="1" smtClean="0">
                <a:latin typeface="Courier New" pitchFamily="49" charset="0"/>
                <a:cs typeface="Courier New" pitchFamily="49" charset="0"/>
              </a:rPr>
              <a:t>SynchronizedTree</a:t>
            </a:r>
            <a:r>
              <a:rPr lang="en-US" sz="2100" b="1" dirty="0" smtClean="0">
                <a:latin typeface="Courier New" pitchFamily="49" charset="0"/>
                <a:cs typeface="Courier New" pitchFamily="49" charset="0"/>
              </a:rPr>
              <a:t> node) {</a:t>
            </a:r>
          </a:p>
          <a:p>
            <a:pPr>
              <a:buNone/>
              <a:defRPr/>
            </a:pPr>
            <a:r>
              <a:rPr lang="en-US" sz="2100" b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100" b="1" dirty="0" err="1" smtClean="0">
                <a:latin typeface="Courier New" pitchFamily="49" charset="0"/>
                <a:cs typeface="Courier New" pitchFamily="49" charset="0"/>
              </a:rPr>
              <a:t>ExpressionTree</a:t>
            </a:r>
            <a:r>
              <a:rPr lang="en-US" sz="21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100" b="1" dirty="0" err="1" smtClean="0">
                <a:latin typeface="Courier New" pitchFamily="49" charset="0"/>
                <a:cs typeface="Courier New" pitchFamily="49" charset="0"/>
              </a:rPr>
              <a:t>expr</a:t>
            </a:r>
            <a:r>
              <a:rPr lang="en-US" sz="2100" b="1" dirty="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2100" b="1" dirty="0" err="1" smtClean="0">
                <a:latin typeface="Courier New" pitchFamily="49" charset="0"/>
                <a:cs typeface="Courier New" pitchFamily="49" charset="0"/>
              </a:rPr>
              <a:t>node.getExpression</a:t>
            </a:r>
            <a:r>
              <a:rPr lang="en-US" sz="2100" b="1" dirty="0" smtClean="0">
                <a:latin typeface="Courier New" pitchFamily="49" charset="0"/>
                <a:cs typeface="Courier New" pitchFamily="49" charset="0"/>
              </a:rPr>
              <a:t>();</a:t>
            </a:r>
          </a:p>
          <a:p>
            <a:pPr>
              <a:buNone/>
              <a:defRPr/>
            </a:pPr>
            <a:r>
              <a:rPr lang="en-US" sz="2100" b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100" b="1" dirty="0" err="1" smtClean="0">
                <a:latin typeface="Courier New" pitchFamily="49" charset="0"/>
                <a:cs typeface="Courier New" pitchFamily="49" charset="0"/>
              </a:rPr>
              <a:t>AnnotatedTypeMirror</a:t>
            </a:r>
            <a:r>
              <a:rPr lang="en-US" sz="2100" b="1" dirty="0" smtClean="0">
                <a:latin typeface="Courier New" pitchFamily="49" charset="0"/>
                <a:cs typeface="Courier New" pitchFamily="49" charset="0"/>
              </a:rPr>
              <a:t> type = </a:t>
            </a:r>
            <a:r>
              <a:rPr lang="en-US" sz="2100" b="1" dirty="0" err="1" smtClean="0">
                <a:latin typeface="Courier New" pitchFamily="49" charset="0"/>
                <a:cs typeface="Courier New" pitchFamily="49" charset="0"/>
              </a:rPr>
              <a:t>getAnnotatedType</a:t>
            </a:r>
            <a:r>
              <a:rPr lang="en-US" sz="2100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100" b="1" dirty="0" err="1" smtClean="0">
                <a:latin typeface="Courier New" pitchFamily="49" charset="0"/>
                <a:cs typeface="Courier New" pitchFamily="49" charset="0"/>
              </a:rPr>
              <a:t>expr</a:t>
            </a:r>
            <a:r>
              <a:rPr lang="en-US" sz="2100" b="1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buNone/>
              <a:defRPr/>
            </a:pPr>
            <a:r>
              <a:rPr lang="en-US" sz="2100" b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1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if (! </a:t>
            </a:r>
            <a:r>
              <a:rPr lang="en-US" sz="21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type.hasAnnotation</a:t>
            </a:r>
            <a:r>
              <a:rPr lang="en-US" sz="21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(NONNULL))</a:t>
            </a:r>
          </a:p>
          <a:p>
            <a:pPr>
              <a:buNone/>
              <a:defRPr/>
            </a:pPr>
            <a:r>
              <a:rPr lang="en-US" sz="2100" b="1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100" b="1" dirty="0" err="1" smtClean="0">
                <a:latin typeface="Courier New" pitchFamily="49" charset="0"/>
                <a:cs typeface="Courier New" pitchFamily="49" charset="0"/>
              </a:rPr>
              <a:t>checker.report</a:t>
            </a:r>
            <a:r>
              <a:rPr lang="en-US" sz="2100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100" b="1" dirty="0" err="1" smtClean="0">
                <a:latin typeface="Courier New" pitchFamily="49" charset="0"/>
                <a:cs typeface="Courier New" pitchFamily="49" charset="0"/>
              </a:rPr>
              <a:t>Result.failure</a:t>
            </a:r>
            <a:r>
              <a:rPr lang="en-US" sz="2100" b="1" dirty="0" smtClean="0">
                <a:latin typeface="Courier New" pitchFamily="49" charset="0"/>
                <a:cs typeface="Courier New" pitchFamily="49" charset="0"/>
              </a:rPr>
              <a:t>(...), </a:t>
            </a:r>
            <a:r>
              <a:rPr lang="en-US" sz="2100" b="1" dirty="0" err="1" smtClean="0">
                <a:latin typeface="Courier New" pitchFamily="49" charset="0"/>
                <a:cs typeface="Courier New" pitchFamily="49" charset="0"/>
              </a:rPr>
              <a:t>expr</a:t>
            </a:r>
            <a:r>
              <a:rPr lang="en-US" sz="2100" b="1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buNone/>
              <a:defRPr/>
            </a:pPr>
            <a:r>
              <a:rPr lang="en-US" sz="2100" b="1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0307697-3216-BF49-AE76-CEF5DB81BAC1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5361432" y="1781767"/>
            <a:ext cx="3262313" cy="1016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>
                <a:latin typeface="Courier New" pitchFamily="49" charset="0"/>
                <a:cs typeface="Courier New" pitchFamily="49" charset="0"/>
              </a:rPr>
              <a:t>synchronized(expr) {</a:t>
            </a:r>
          </a:p>
          <a:p>
            <a:r>
              <a:rPr lang="en-US" sz="2000" b="1">
                <a:latin typeface="Courier New" pitchFamily="49" charset="0"/>
                <a:cs typeface="Courier New" pitchFamily="49" charset="0"/>
              </a:rPr>
              <a:t>  …</a:t>
            </a:r>
          </a:p>
          <a:p>
            <a:r>
              <a:rPr lang="en-US" sz="2000" b="1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8" name="TextBox 4"/>
          <p:cNvSpPr txBox="1">
            <a:spLocks noChangeArrowheads="1"/>
          </p:cNvSpPr>
          <p:nvPr/>
        </p:nvSpPr>
        <p:spPr bwMode="auto">
          <a:xfrm>
            <a:off x="6156960" y="2875624"/>
            <a:ext cx="282035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Warn if </a:t>
            </a:r>
            <a:r>
              <a:rPr lang="en-US" sz="2000" dirty="0" err="1" smtClean="0">
                <a:solidFill>
                  <a:srgbClr val="FF0000"/>
                </a:solidFill>
              </a:rPr>
              <a:t>expr</a:t>
            </a:r>
            <a:r>
              <a:rPr lang="en-US" sz="2000" dirty="0" smtClean="0">
                <a:solidFill>
                  <a:srgbClr val="FF0000"/>
                </a:solidFill>
              </a:rPr>
              <a:t> may </a:t>
            </a:r>
            <a:r>
              <a:rPr lang="en-US" sz="2000" dirty="0">
                <a:solidFill>
                  <a:srgbClr val="FF0000"/>
                </a:solidFill>
              </a:rPr>
              <a:t>be null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6364224" y="2086568"/>
            <a:ext cx="1130808" cy="84713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37674" y="1320102"/>
            <a:ext cx="30108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Errors for unsafe code:</a:t>
            </a:r>
            <a:endParaRPr lang="en-US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Java’s type checking is too weak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>
              <a:defRPr/>
            </a:pPr>
            <a:r>
              <a:rPr lang="en-GB" dirty="0" smtClean="0"/>
              <a:t>Type checking prevents many bugs</a:t>
            </a:r>
          </a:p>
          <a:p>
            <a:pPr marL="742950" lvl="2" indent="-342900" eaLnBrk="1" hangingPunct="1">
              <a:buFont typeface="Arial" charset="0"/>
              <a:buNone/>
              <a:defRPr/>
            </a:pPr>
            <a:r>
              <a:rPr lang="en-GB" b="1" dirty="0" err="1" smtClean="0">
                <a:latin typeface="Courier New" pitchFamily="49" charset="0"/>
              </a:rPr>
              <a:t>int</a:t>
            </a:r>
            <a:r>
              <a:rPr lang="en-GB" b="1" dirty="0" smtClean="0">
                <a:latin typeface="Courier New" pitchFamily="49" charset="0"/>
              </a:rPr>
              <a:t> </a:t>
            </a:r>
            <a:r>
              <a:rPr lang="en-GB" b="1" dirty="0" err="1" smtClean="0">
                <a:latin typeface="Courier New" pitchFamily="49" charset="0"/>
              </a:rPr>
              <a:t>i</a:t>
            </a:r>
            <a:r>
              <a:rPr lang="en-GB" b="1" dirty="0" smtClean="0">
                <a:latin typeface="Courier New" pitchFamily="49" charset="0"/>
              </a:rPr>
              <a:t> = “hello”;   // type error</a:t>
            </a:r>
          </a:p>
          <a:p>
            <a:pPr eaLnBrk="1" hangingPunct="1">
              <a:defRPr/>
            </a:pPr>
            <a:endParaRPr lang="en-GB" dirty="0" smtClean="0"/>
          </a:p>
          <a:p>
            <a:pPr eaLnBrk="1" hangingPunct="1">
              <a:defRPr/>
            </a:pPr>
            <a:r>
              <a:rPr lang="en-GB" dirty="0" smtClean="0"/>
              <a:t>Type checking doesn’t prevent </a:t>
            </a:r>
            <a:r>
              <a:rPr lang="en-GB" dirty="0" smtClean="0">
                <a:solidFill>
                  <a:srgbClr val="FF0000"/>
                </a:solidFill>
              </a:rPr>
              <a:t>enough</a:t>
            </a:r>
            <a:r>
              <a:rPr lang="en-GB" dirty="0" smtClean="0"/>
              <a:t> bugs</a:t>
            </a:r>
          </a:p>
          <a:p>
            <a:pPr lvl="1">
              <a:buFont typeface="Arial" charset="0"/>
              <a:buNone/>
              <a:defRPr/>
            </a:pPr>
            <a:endParaRPr lang="en-US" b="1" dirty="0" smtClean="0">
              <a:latin typeface="Courier New" pitchFamily="49" charset="0"/>
              <a:ea typeface="Courier" charset="0"/>
              <a:cs typeface="Courier New" pitchFamily="49" charset="0"/>
              <a:sym typeface="Courier" charset="0"/>
            </a:endParaRPr>
          </a:p>
          <a:p>
            <a:pPr lvl="1">
              <a:buFont typeface="Arial" charset="0"/>
              <a:buNone/>
              <a:defRPr/>
            </a:pPr>
            <a:r>
              <a:rPr lang="en-US" b="1" dirty="0" err="1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System.console</a:t>
            </a:r>
            <a:r>
              <a:rPr lang="en-US" b="1" dirty="0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().</a:t>
            </a:r>
            <a:r>
              <a:rPr lang="en-US" b="1" dirty="0" err="1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readLine</a:t>
            </a:r>
            <a:r>
              <a:rPr lang="en-US" b="1" dirty="0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();</a:t>
            </a:r>
            <a:endParaRPr lang="en-US" b="1" dirty="0" smtClean="0"/>
          </a:p>
          <a:p>
            <a:pPr lvl="2">
              <a:buFont typeface="Symbol" pitchFamily="18" charset="2"/>
              <a:buChar char="Þ"/>
              <a:defRPr/>
            </a:pP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NullPointerException</a:t>
            </a:r>
          </a:p>
          <a:p>
            <a:pPr lvl="1">
              <a:buFont typeface="Arial" charset="0"/>
              <a:buNone/>
              <a:defRPr/>
            </a:pPr>
            <a:endParaRPr lang="en-US" b="1" dirty="0" smtClean="0">
              <a:latin typeface="Courier New" pitchFamily="49" charset="0"/>
              <a:ea typeface="Courier" charset="0"/>
              <a:cs typeface="Courier New" pitchFamily="49" charset="0"/>
              <a:sym typeface="Courier" charset="0"/>
            </a:endParaRPr>
          </a:p>
          <a:p>
            <a:pPr lvl="1">
              <a:buFont typeface="Arial" charset="0"/>
              <a:buNone/>
              <a:defRPr/>
            </a:pPr>
            <a:r>
              <a:rPr lang="en-US" b="1" dirty="0" err="1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Collections.emptyList</a:t>
            </a:r>
            <a:r>
              <a:rPr lang="en-US" b="1" dirty="0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().add(“One”);</a:t>
            </a:r>
          </a:p>
          <a:p>
            <a:pPr lvl="2">
              <a:buFont typeface="Symbol" pitchFamily="18" charset="2"/>
              <a:buChar char="Þ"/>
              <a:defRPr/>
            </a:pPr>
            <a:r>
              <a:rPr lang="en-US" dirty="0" smtClean="0"/>
              <a:t> </a:t>
            </a:r>
            <a:r>
              <a:rPr lang="en-US" dirty="0" err="1" smtClean="0">
                <a:solidFill>
                  <a:srgbClr val="FF0000"/>
                </a:solidFill>
              </a:rPr>
              <a:t>UnsupportedOperationException</a:t>
            </a:r>
            <a:endParaRPr lang="en-US" dirty="0" smtClean="0">
              <a:solidFill>
                <a:srgbClr val="FF0000"/>
              </a:solidFill>
            </a:endParaRPr>
          </a:p>
          <a:p>
            <a:pPr lvl="1">
              <a:buFont typeface="Arial" charset="0"/>
              <a:buNone/>
              <a:defRPr/>
            </a:pPr>
            <a:endParaRPr lang="en-US" dirty="0" smtClean="0"/>
          </a:p>
          <a:p>
            <a:pPr eaLnBrk="1" hangingPunct="1">
              <a:defRPr/>
            </a:pPr>
            <a:endParaRPr lang="en-GB" dirty="0" smtClean="0"/>
          </a:p>
          <a:p>
            <a:pPr eaLnBrk="1" hangingPunct="1">
              <a:defRPr/>
            </a:pPr>
            <a:endParaRPr lang="en-GB" dirty="0" smtClean="0"/>
          </a:p>
          <a:p>
            <a:pPr eaLnBrk="1" hangingPunct="1">
              <a:defRPr/>
            </a:pPr>
            <a:endParaRPr lang="en-GB" dirty="0" smtClean="0"/>
          </a:p>
          <a:p>
            <a:pPr eaLnBrk="1" hangingPunct="1">
              <a:defRPr/>
            </a:pPr>
            <a:endParaRPr lang="en-GB" dirty="0" smtClean="0"/>
          </a:p>
          <a:p>
            <a:pPr lvl="1" eaLnBrk="1" hangingPunct="1">
              <a:defRPr/>
            </a:pPr>
            <a:endParaRPr lang="en-GB" dirty="0" smtClean="0"/>
          </a:p>
          <a:p>
            <a:pPr eaLnBrk="1" hangingPunct="1">
              <a:defRPr/>
            </a:pPr>
            <a:endParaRPr lang="en-GB" dirty="0" smtClean="0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D084B9-3F68-5742-A954-E288251FCFB9}" type="slidenum">
              <a:rPr lang="nl-NL" smtClean="0"/>
              <a:pPr/>
              <a:t>3</a:t>
            </a:fld>
            <a:endParaRPr lang="nl-NL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Outline</a:t>
            </a:r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Type qualifiers</a:t>
            </a:r>
          </a:p>
          <a:p>
            <a:r>
              <a:rPr lang="en-US" smtClean="0"/>
              <a:t>Pluggable type checkers</a:t>
            </a:r>
          </a:p>
          <a:p>
            <a:r>
              <a:rPr lang="en-US" smtClean="0"/>
              <a:t>Writing your own checker</a:t>
            </a:r>
          </a:p>
          <a:p>
            <a:pPr>
              <a:buClr>
                <a:schemeClr val="tx1"/>
              </a:buClr>
            </a:pPr>
            <a:r>
              <a:rPr lang="en-US" b="1" smtClean="0">
                <a:solidFill>
                  <a:srgbClr val="FF0000"/>
                </a:solidFill>
              </a:rPr>
              <a:t>Conclusion</a:t>
            </a:r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D084B9-3F68-5742-A954-E288251FCFB9}" type="slidenum">
              <a:rPr lang="nl-NL" smtClean="0"/>
              <a:pPr/>
              <a:t>30</a:t>
            </a:fld>
            <a:endParaRPr lang="nl-NL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Pluggable type-checking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9883" y="1831975"/>
            <a:ext cx="8904117" cy="4551363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 smtClean="0"/>
              <a:t>Java </a:t>
            </a:r>
            <a:r>
              <a:rPr lang="en-US" dirty="0" smtClean="0"/>
              <a:t>8 </a:t>
            </a:r>
            <a:r>
              <a:rPr lang="en-US" dirty="0" smtClean="0"/>
              <a:t>syntax for type annotations</a:t>
            </a:r>
          </a:p>
          <a:p>
            <a:pPr eaLnBrk="1" hangingPunct="1">
              <a:buClr>
                <a:schemeClr val="tx1"/>
              </a:buClr>
            </a:pPr>
            <a:r>
              <a:rPr lang="en-US" dirty="0" smtClean="0">
                <a:solidFill>
                  <a:srgbClr val="FF0000"/>
                </a:solidFill>
              </a:rPr>
              <a:t>Checker </a:t>
            </a:r>
            <a:r>
              <a:rPr lang="en-US" dirty="0" smtClean="0">
                <a:solidFill>
                  <a:srgbClr val="FF0000"/>
                </a:solidFill>
              </a:rPr>
              <a:t>Framework </a:t>
            </a:r>
            <a:r>
              <a:rPr lang="en-US" dirty="0" smtClean="0"/>
              <a:t>for creating type checkers</a:t>
            </a:r>
          </a:p>
          <a:p>
            <a:pPr lvl="1" eaLnBrk="1" hangingPunct="1"/>
            <a:r>
              <a:rPr lang="en-US" dirty="0" err="1" smtClean="0"/>
              <a:t>Featureful</a:t>
            </a:r>
            <a:r>
              <a:rPr lang="en-US" dirty="0" smtClean="0"/>
              <a:t>, effective, easy to use, scalable</a:t>
            </a:r>
          </a:p>
          <a:p>
            <a:pPr eaLnBrk="1" hangingPunct="1">
              <a:buClr>
                <a:schemeClr val="tx1"/>
              </a:buClr>
            </a:pPr>
            <a:r>
              <a:rPr lang="en-US" dirty="0" smtClean="0">
                <a:solidFill>
                  <a:srgbClr val="FF0000"/>
                </a:solidFill>
              </a:rPr>
              <a:t>Prevent bugs at compile time</a:t>
            </a:r>
          </a:p>
          <a:p>
            <a:pPr eaLnBrk="1" hangingPunct="1"/>
            <a:r>
              <a:rPr lang="en-US" dirty="0" smtClean="0"/>
              <a:t>Create custom type-checkers</a:t>
            </a:r>
          </a:p>
          <a:p>
            <a:r>
              <a:rPr lang="en-US" dirty="0" smtClean="0"/>
              <a:t>Learn more, or download the Checker Framework:  </a:t>
            </a:r>
            <a:r>
              <a:rPr lang="en-US" dirty="0" smtClean="0">
                <a:hlinkClick r:id="rId3"/>
              </a:rPr>
              <a:t>http://</a:t>
            </a:r>
            <a:r>
              <a:rPr lang="en-US" dirty="0" smtClean="0">
                <a:hlinkClick r:id="rId4"/>
              </a:rPr>
              <a:t>types.cs.washington.edu/jsr308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400" dirty="0" smtClean="0"/>
              <a:t>(or, web search for “Checker Framework” or “JSR 308”)</a:t>
            </a:r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D084B9-3F68-5742-A954-E288251FCFB9}" type="slidenum">
              <a:rPr lang="nl-NL" smtClean="0"/>
              <a:pPr/>
              <a:t>31</a:t>
            </a:fld>
            <a:endParaRPr lang="nl-NL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errors are silent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5368" y="1411061"/>
            <a:ext cx="8480425" cy="4551363"/>
          </a:xfrm>
        </p:spPr>
        <p:txBody>
          <a:bodyPr>
            <a:normAutofit fontScale="92500" lnSpcReduction="10000"/>
          </a:bodyPr>
          <a:lstStyle/>
          <a:p>
            <a:pPr lvl="1">
              <a:buNone/>
            </a:pPr>
            <a:r>
              <a:rPr lang="en-US" b="1" dirty="0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/>
            </a:r>
            <a:br>
              <a:rPr lang="en-US" b="1" dirty="0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</a:br>
            <a:r>
              <a:rPr lang="en-US" b="1" dirty="0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Date </a:t>
            </a:r>
            <a:r>
              <a:rPr lang="en-US" b="1" dirty="0" err="1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date</a:t>
            </a:r>
            <a:r>
              <a:rPr lang="en-US" b="1" dirty="0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 = new Date(0);</a:t>
            </a:r>
            <a:br>
              <a:rPr lang="en-US" b="1" dirty="0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</a:br>
            <a:r>
              <a:rPr lang="en-US" b="1" dirty="0" err="1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myMap.put</a:t>
            </a:r>
            <a:r>
              <a:rPr lang="en-US" b="1" dirty="0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(date, “Java epoch”);</a:t>
            </a:r>
            <a:br>
              <a:rPr lang="en-US" b="1" dirty="0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</a:br>
            <a:r>
              <a:rPr lang="en-US" b="1" dirty="0" err="1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date.setYear</a:t>
            </a:r>
            <a:r>
              <a:rPr lang="en-US" b="1" dirty="0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(70);</a:t>
            </a:r>
            <a:br>
              <a:rPr lang="en-US" b="1" dirty="0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</a:br>
            <a:r>
              <a:rPr lang="en-US" b="1" dirty="0" err="1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myMap.put</a:t>
            </a:r>
            <a:r>
              <a:rPr lang="en-US" b="1" dirty="0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(date, “Linux epoch”);</a:t>
            </a:r>
            <a:endParaRPr lang="en-US" b="1" dirty="0" smtClean="0">
              <a:ea typeface="Courier" charset="0"/>
              <a:cs typeface="Courier New" pitchFamily="49" charset="0"/>
            </a:endParaRPr>
          </a:p>
          <a:p>
            <a:pPr lvl="2">
              <a:buSzPct val="100000"/>
              <a:buFont typeface="Symbol" pitchFamily="18" charset="2"/>
              <a:buChar char="Þ"/>
            </a:pPr>
            <a:r>
              <a:rPr lang="en-US" dirty="0" smtClean="0">
                <a:ea typeface="Courier" charset="0"/>
                <a:cs typeface="Courier New" pitchFamily="49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ea typeface="Courier" charset="0"/>
                <a:cs typeface="Courier New" pitchFamily="49" charset="0"/>
              </a:rPr>
              <a:t>Corrupted map</a:t>
            </a:r>
          </a:p>
          <a:p>
            <a:pPr lvl="1">
              <a:buFont typeface="Arial" charset="0"/>
              <a:buNone/>
            </a:pPr>
            <a:r>
              <a:rPr lang="en-US" b="1" dirty="0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/>
            </a:r>
            <a:br>
              <a:rPr lang="en-US" b="1" dirty="0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</a:br>
            <a:r>
              <a:rPr lang="en-US" b="1" dirty="0" err="1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dbStatement.executeQuery</a:t>
            </a:r>
            <a:r>
              <a:rPr lang="en-US" b="1" dirty="0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(</a:t>
            </a:r>
            <a:r>
              <a:rPr lang="en-US" b="1" dirty="0" err="1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userInput</a:t>
            </a:r>
            <a:r>
              <a:rPr lang="en-US" b="1" dirty="0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);</a:t>
            </a:r>
          </a:p>
          <a:p>
            <a:pPr lvl="2">
              <a:buSzPct val="100000"/>
              <a:buFont typeface="Symbol" pitchFamily="18" charset="2"/>
              <a:buChar char="Þ"/>
            </a:pPr>
            <a:r>
              <a:rPr lang="en-US" dirty="0" smtClean="0">
                <a:ea typeface="Courier" charset="0"/>
                <a:cs typeface="Courier New" pitchFamily="49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ea typeface="Courier" charset="0"/>
                <a:cs typeface="Courier New" pitchFamily="49" charset="0"/>
              </a:rPr>
              <a:t>SQL injection attack</a:t>
            </a:r>
          </a:p>
          <a:p>
            <a:pPr>
              <a:buFont typeface="Arial" charset="0"/>
              <a:buNone/>
            </a:pPr>
            <a:endParaRPr lang="en-US" dirty="0" smtClean="0">
              <a:ea typeface="Courier" charset="0"/>
              <a:cs typeface="Courier New" pitchFamily="49" charset="0"/>
            </a:endParaRPr>
          </a:p>
          <a:p>
            <a:pPr>
              <a:buFont typeface="Arial" charset="0"/>
              <a:buNone/>
            </a:pPr>
            <a:r>
              <a:rPr lang="en-US" dirty="0" smtClean="0">
                <a:ea typeface="Courier" charset="0"/>
                <a:cs typeface="Courier New" pitchFamily="49" charset="0"/>
              </a:rPr>
              <a:t>     Initialization, data formatting, equality tests, …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0307697-3216-BF49-AE76-CEF5DB81BAC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Problem:  Your code has bugs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Who discovers the problems?</a:t>
            </a:r>
          </a:p>
          <a:p>
            <a:pPr lvl="1"/>
            <a:r>
              <a:rPr lang="en-US" dirty="0" smtClean="0"/>
              <a:t>If you are very lucky, </a:t>
            </a:r>
            <a:r>
              <a:rPr lang="en-US" dirty="0" smtClean="0">
                <a:solidFill>
                  <a:srgbClr val="FF0000"/>
                </a:solidFill>
              </a:rPr>
              <a:t>testing</a:t>
            </a:r>
            <a:r>
              <a:rPr lang="en-US" dirty="0" smtClean="0"/>
              <a:t> discovers (some of) them</a:t>
            </a:r>
          </a:p>
          <a:p>
            <a:pPr lvl="1"/>
            <a:r>
              <a:rPr lang="en-US" dirty="0" smtClean="0"/>
              <a:t>If you are unlucky, your </a:t>
            </a:r>
            <a:r>
              <a:rPr lang="en-US" dirty="0" smtClean="0">
                <a:solidFill>
                  <a:srgbClr val="FF0000"/>
                </a:solidFill>
              </a:rPr>
              <a:t>customer</a:t>
            </a:r>
            <a:r>
              <a:rPr lang="en-US" dirty="0" smtClean="0"/>
              <a:t> discovers them</a:t>
            </a:r>
          </a:p>
          <a:p>
            <a:pPr lvl="1"/>
            <a:r>
              <a:rPr lang="en-US" dirty="0" smtClean="0"/>
              <a:t>If you are very unlucky, </a:t>
            </a:r>
            <a:r>
              <a:rPr lang="en-US" dirty="0" smtClean="0">
                <a:solidFill>
                  <a:srgbClr val="FF0000"/>
                </a:solidFill>
              </a:rPr>
              <a:t>hackers</a:t>
            </a:r>
            <a:r>
              <a:rPr lang="en-US" dirty="0" smtClean="0"/>
              <a:t> discover them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If you are smart, the </a:t>
            </a:r>
            <a:r>
              <a:rPr lang="en-US" dirty="0" smtClean="0">
                <a:solidFill>
                  <a:srgbClr val="FF0000"/>
                </a:solidFill>
              </a:rPr>
              <a:t>compiler</a:t>
            </a:r>
            <a:r>
              <a:rPr lang="en-US" dirty="0" smtClean="0"/>
              <a:t> discovers them</a:t>
            </a:r>
          </a:p>
          <a:p>
            <a:endParaRPr lang="en-US" dirty="0" smtClean="0"/>
          </a:p>
          <a:p>
            <a:r>
              <a:rPr lang="en-US" dirty="0" smtClean="0"/>
              <a:t>It’s better to be </a:t>
            </a:r>
            <a:r>
              <a:rPr lang="en-US" dirty="0" smtClean="0">
                <a:solidFill>
                  <a:srgbClr val="FF0000"/>
                </a:solidFill>
              </a:rPr>
              <a:t>smart</a:t>
            </a:r>
            <a:r>
              <a:rPr lang="en-US" dirty="0" smtClean="0"/>
              <a:t> than </a:t>
            </a:r>
            <a:r>
              <a:rPr lang="en-US" dirty="0" smtClean="0">
                <a:solidFill>
                  <a:srgbClr val="FF0000"/>
                </a:solidFill>
              </a:rPr>
              <a:t>lucky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02449" y="1926336"/>
            <a:ext cx="158115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jdelijke aanduiding voor dianumm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D084B9-3F68-5742-A954-E288251FCFB9}" type="slidenum">
              <a:rPr lang="nl-NL" smtClean="0"/>
              <a:pPr/>
              <a:t>5</a:t>
            </a:fld>
            <a:endParaRPr lang="nl-NL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  Pluggable type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2933524"/>
          </a:xfrm>
        </p:spPr>
        <p:txBody>
          <a:bodyPr>
            <a:normAutofit fontScale="92500"/>
          </a:bodyPr>
          <a:lstStyle/>
          <a:p>
            <a:pPr eaLnBrk="1" hangingPunct="1"/>
            <a:r>
              <a:rPr lang="en-GB" dirty="0" smtClean="0"/>
              <a:t>Design a type system to solve a specific problem</a:t>
            </a:r>
          </a:p>
          <a:p>
            <a:pPr eaLnBrk="1" hangingPunct="1"/>
            <a:r>
              <a:rPr lang="en-GB" dirty="0" smtClean="0"/>
              <a:t>Write type qualifiers in code (or, use type inference)</a:t>
            </a:r>
          </a:p>
          <a:p>
            <a:pPr lvl="1" eaLnBrk="1" hangingPunct="1">
              <a:lnSpc>
                <a:spcPct val="150000"/>
              </a:lnSpc>
              <a:buFont typeface="Arial" charset="0"/>
              <a:buNone/>
            </a:pPr>
            <a:r>
              <a:rPr lang="en-US" sz="2400" b="1" dirty="0" smtClean="0">
                <a:solidFill>
                  <a:srgbClr val="FF0000"/>
                </a:solidFill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@Immutable </a:t>
            </a:r>
            <a:r>
              <a:rPr lang="en-US" sz="2400" b="1" dirty="0" smtClean="0">
                <a:solidFill>
                  <a:srgbClr val="333333"/>
                </a:solidFill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Date </a:t>
            </a:r>
            <a:r>
              <a:rPr lang="en-US" sz="2400" b="1" dirty="0" err="1" smtClean="0">
                <a:solidFill>
                  <a:srgbClr val="333333"/>
                </a:solidFill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date</a:t>
            </a:r>
            <a:r>
              <a:rPr lang="en-US" sz="2400" b="1" dirty="0" smtClean="0">
                <a:solidFill>
                  <a:srgbClr val="333333"/>
                </a:solidFill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 = new Date(0);</a:t>
            </a:r>
          </a:p>
          <a:p>
            <a:pPr lvl="1" eaLnBrk="1" hangingPunct="1">
              <a:buFont typeface="Arial" charset="0"/>
              <a:buNone/>
            </a:pPr>
            <a:r>
              <a:rPr lang="en-US" sz="2400" b="1" dirty="0" err="1" smtClean="0">
                <a:solidFill>
                  <a:srgbClr val="333333"/>
                </a:solidFill>
                <a:latin typeface="Courier New" pitchFamily="49" charset="0"/>
                <a:ea typeface="Helvetica Neue" charset="0"/>
                <a:cs typeface="Courier New" pitchFamily="49" charset="0"/>
              </a:rPr>
              <a:t>date.setTime</a:t>
            </a:r>
            <a:r>
              <a:rPr lang="en-US" sz="2400" b="1" dirty="0" smtClean="0">
                <a:solidFill>
                  <a:srgbClr val="333333"/>
                </a:solidFill>
                <a:latin typeface="Courier New" pitchFamily="49" charset="0"/>
                <a:ea typeface="Helvetica Neue" charset="0"/>
                <a:cs typeface="Courier New" pitchFamily="49" charset="0"/>
              </a:rPr>
              <a:t>(70);    </a:t>
            </a:r>
            <a:r>
              <a:rPr lang="en-US" sz="2400" b="1" dirty="0" smtClean="0">
                <a:latin typeface="Courier New" pitchFamily="49" charset="0"/>
                <a:ea typeface="Helvetica Neue" charset="0"/>
                <a:cs typeface="Courier New" pitchFamily="49" charset="0"/>
              </a:rPr>
              <a:t>// </a:t>
            </a:r>
            <a:r>
              <a:rPr lang="en-US" sz="2400" b="1" dirty="0" smtClean="0">
                <a:solidFill>
                  <a:srgbClr val="FF0000"/>
                </a:solidFill>
                <a:latin typeface="Courier New" pitchFamily="49" charset="0"/>
                <a:ea typeface="Helvetica Neue" charset="0"/>
                <a:cs typeface="Courier New" pitchFamily="49" charset="0"/>
              </a:rPr>
              <a:t>compile-time</a:t>
            </a:r>
            <a:r>
              <a:rPr lang="en-US" sz="2400" b="1" dirty="0" smtClean="0">
                <a:latin typeface="Courier New" pitchFamily="49" charset="0"/>
                <a:ea typeface="Helvetica Neue" charset="0"/>
                <a:cs typeface="Courier New" pitchFamily="49" charset="0"/>
              </a:rPr>
              <a:t> error</a:t>
            </a:r>
          </a:p>
          <a:p>
            <a:pPr eaLnBrk="1" hangingPunct="1">
              <a:lnSpc>
                <a:spcPct val="150000"/>
              </a:lnSpc>
            </a:pPr>
            <a:r>
              <a:rPr lang="en-GB" dirty="0" smtClean="0"/>
              <a:t>Type checker warns about violations (bugs)</a:t>
            </a:r>
            <a:endParaRPr lang="en-US" sz="2000" b="1" dirty="0" smtClean="0">
              <a:latin typeface="Courier New" pitchFamily="49" charset="0"/>
              <a:cs typeface="Courier New" pitchFamily="49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0307697-3216-BF49-AE76-CEF5DB81BAC1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5" name="TextBox 3"/>
          <p:cNvSpPr txBox="1">
            <a:spLocks noChangeArrowheads="1"/>
          </p:cNvSpPr>
          <p:nvPr/>
        </p:nvSpPr>
        <p:spPr bwMode="auto">
          <a:xfrm>
            <a:off x="497112" y="4533724"/>
            <a:ext cx="8318500" cy="14779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GB" b="1" dirty="0">
                <a:latin typeface="Courier New" pitchFamily="49" charset="0"/>
                <a:cs typeface="Courier New" pitchFamily="49" charset="0"/>
              </a:rPr>
              <a:t>% </a:t>
            </a:r>
            <a:r>
              <a:rPr lang="en-GB" b="1" dirty="0" err="1">
                <a:latin typeface="Courier New" pitchFamily="49" charset="0"/>
                <a:cs typeface="Courier New" pitchFamily="49" charset="0"/>
              </a:rPr>
              <a:t>javac</a:t>
            </a:r>
            <a:r>
              <a:rPr lang="en-GB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GB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-processor </a:t>
            </a:r>
            <a:r>
              <a:rPr lang="en-GB" b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NullnessChecker</a:t>
            </a:r>
            <a:r>
              <a:rPr lang="en-GB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GB" b="1" dirty="0">
                <a:latin typeface="Courier New" pitchFamily="49" charset="0"/>
                <a:cs typeface="Courier New" pitchFamily="49" charset="0"/>
              </a:rPr>
              <a:t>MyFile.java</a:t>
            </a:r>
          </a:p>
          <a:p>
            <a:pPr>
              <a:buFont typeface="Arial" charset="0"/>
              <a:buNone/>
            </a:pPr>
            <a:endParaRPr lang="en-US" b="1" dirty="0">
              <a:latin typeface="Courier New" pitchFamily="49" charset="0"/>
              <a:cs typeface="Courier New" pitchFamily="49" charset="0"/>
            </a:endParaRPr>
          </a:p>
          <a:p>
            <a:pPr>
              <a:buFont typeface="Arial" charset="0"/>
              <a:buNone/>
            </a:pPr>
            <a:r>
              <a:rPr lang="en-US" b="1" dirty="0">
                <a:latin typeface="Courier New" pitchFamily="49" charset="0"/>
                <a:cs typeface="Courier New" pitchFamily="49" charset="0"/>
              </a:rPr>
              <a:t>MyFile.java:149: dereference of possibly-null reference bb2</a:t>
            </a:r>
          </a:p>
          <a:p>
            <a:pPr>
              <a:buFont typeface="Arial" charset="0"/>
              <a:buNone/>
            </a:pPr>
            <a:r>
              <a:rPr lang="en-US" b="1" dirty="0">
                <a:latin typeface="Courier New" pitchFamily="49" charset="0"/>
                <a:cs typeface="Courier New" pitchFamily="49" charset="0"/>
              </a:rPr>
              <a:t>       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allVars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 = bb2.vars;</a:t>
            </a:r>
          </a:p>
          <a:p>
            <a:pPr>
              <a:buFont typeface="Arial" charset="0"/>
              <a:buNone/>
            </a:pPr>
            <a:r>
              <a:rPr lang="en-US" b="1" dirty="0">
                <a:latin typeface="Courier New" pitchFamily="49" charset="0"/>
                <a:cs typeface="Courier New" pitchFamily="49" charset="0"/>
              </a:rPr>
              <a:t>                 ^</a:t>
            </a:r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Type qualifiers</a:t>
            </a:r>
          </a:p>
          <a:p>
            <a:r>
              <a:rPr lang="en-US" dirty="0" smtClean="0"/>
              <a:t>Pluggable type checkers</a:t>
            </a:r>
          </a:p>
          <a:p>
            <a:r>
              <a:rPr lang="en-US" dirty="0" smtClean="0"/>
              <a:t>Writing your own checker</a:t>
            </a:r>
          </a:p>
          <a:p>
            <a:r>
              <a:rPr lang="en-US" dirty="0" smtClean="0"/>
              <a:t>Conclusion</a:t>
            </a:r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D084B9-3F68-5742-A954-E288251FCFB9}" type="slidenum">
              <a:rPr lang="nl-NL" smtClean="0"/>
              <a:pPr/>
              <a:t>7</a:t>
            </a:fld>
            <a:endParaRPr lang="nl-NL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 qualifiers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8599715" cy="4525963"/>
          </a:xfrm>
        </p:spPr>
        <p:txBody>
          <a:bodyPr>
            <a:noAutofit/>
          </a:bodyPr>
          <a:lstStyle/>
          <a:p>
            <a:pPr eaLnBrk="1" hangingPunct="1"/>
            <a:r>
              <a:rPr lang="en-US" b="1" dirty="0" smtClean="0"/>
              <a:t>JSR 308 (in Java 8)</a:t>
            </a:r>
            <a:r>
              <a:rPr lang="en-US" dirty="0" smtClean="0"/>
              <a:t>:  </a:t>
            </a:r>
            <a:r>
              <a:rPr lang="en-US" dirty="0" smtClean="0"/>
              <a:t>annotations on types</a:t>
            </a:r>
          </a:p>
          <a:p>
            <a:pPr lvl="1" eaLnBrk="1" hangingPunct="1">
              <a:buNone/>
            </a:pPr>
            <a:endParaRPr lang="en-US" sz="1000" b="1" dirty="0" smtClean="0">
              <a:solidFill>
                <a:srgbClr val="FF0000"/>
              </a:solidFill>
              <a:latin typeface="Courier New" pitchFamily="49" charset="0"/>
            </a:endParaRPr>
          </a:p>
          <a:p>
            <a:pPr lvl="1" eaLnBrk="1" hangingPunct="1">
              <a:buNone/>
            </a:pPr>
            <a:r>
              <a:rPr lang="en-US" sz="2400" b="1" dirty="0" smtClean="0">
                <a:solidFill>
                  <a:srgbClr val="FF0000"/>
                </a:solidFill>
                <a:latin typeface="Courier New" pitchFamily="49" charset="0"/>
              </a:rPr>
              <a:t>@Untainted </a:t>
            </a:r>
            <a:r>
              <a:rPr lang="en-US" sz="2400" b="1" dirty="0" smtClean="0">
                <a:latin typeface="Courier New" pitchFamily="49" charset="0"/>
              </a:rPr>
              <a:t>String query;</a:t>
            </a:r>
          </a:p>
          <a:p>
            <a:pPr lvl="1" eaLnBrk="1" hangingPunct="1">
              <a:buNone/>
            </a:pPr>
            <a:r>
              <a:rPr lang="en-US" sz="2400" b="1" dirty="0" smtClean="0">
                <a:latin typeface="Courier New" pitchFamily="49" charset="0"/>
              </a:rPr>
              <a:t>List&lt;</a:t>
            </a:r>
            <a:r>
              <a:rPr lang="en-US" sz="2400" b="1" dirty="0" smtClean="0">
                <a:solidFill>
                  <a:srgbClr val="FF0000"/>
                </a:solidFill>
                <a:latin typeface="Courier New" pitchFamily="49" charset="0"/>
              </a:rPr>
              <a:t>@NonNull </a:t>
            </a:r>
            <a:r>
              <a:rPr lang="en-US" sz="2400" b="1" dirty="0" smtClean="0">
                <a:latin typeface="Courier New" pitchFamily="49" charset="0"/>
              </a:rPr>
              <a:t>String&gt; strings;</a:t>
            </a:r>
          </a:p>
          <a:p>
            <a:pPr lvl="1" eaLnBrk="1" hangingPunct="1">
              <a:buNone/>
            </a:pPr>
            <a:r>
              <a:rPr lang="en-US" sz="2400" b="1" dirty="0" err="1" smtClean="0">
                <a:latin typeface="Courier New" pitchFamily="49" charset="0"/>
              </a:rPr>
              <a:t>myGraph</a:t>
            </a:r>
            <a:r>
              <a:rPr lang="en-US" sz="2400" b="1" dirty="0" smtClean="0">
                <a:latin typeface="Courier New" pitchFamily="49" charset="0"/>
              </a:rPr>
              <a:t> = (</a:t>
            </a:r>
            <a:r>
              <a:rPr lang="en-US" sz="2400" b="1" dirty="0" smtClean="0">
                <a:solidFill>
                  <a:srgbClr val="FF0000"/>
                </a:solidFill>
                <a:latin typeface="Courier New" pitchFamily="49" charset="0"/>
              </a:rPr>
              <a:t>@Immutable</a:t>
            </a:r>
            <a:r>
              <a:rPr lang="en-US" sz="2400" b="1" dirty="0" smtClean="0">
                <a:latin typeface="Courier New" pitchFamily="49" charset="0"/>
              </a:rPr>
              <a:t> Graph) </a:t>
            </a:r>
            <a:r>
              <a:rPr lang="en-US" sz="2400" b="1" dirty="0" err="1" smtClean="0">
                <a:latin typeface="Courier New" pitchFamily="49" charset="0"/>
              </a:rPr>
              <a:t>tmpGraph</a:t>
            </a:r>
            <a:r>
              <a:rPr lang="en-US" sz="2400" b="1" dirty="0" smtClean="0">
                <a:latin typeface="Courier New" pitchFamily="49" charset="0"/>
              </a:rPr>
              <a:t>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GB" sz="2400" b="1" dirty="0" smtClean="0">
                <a:latin typeface="Courier New" pitchFamily="49" charset="0"/>
              </a:rPr>
              <a:t>class </a:t>
            </a:r>
            <a:r>
              <a:rPr lang="en-GB" sz="2400" b="1" dirty="0" err="1" smtClean="0">
                <a:latin typeface="Courier New" pitchFamily="49" charset="0"/>
              </a:rPr>
              <a:t>UnmodifiableList</a:t>
            </a:r>
            <a:r>
              <a:rPr lang="en-GB" sz="2400" b="1" dirty="0" smtClean="0">
                <a:latin typeface="Courier New" pitchFamily="49" charset="0"/>
              </a:rPr>
              <a:t>&lt;T&gt;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GB" sz="2400" b="1" dirty="0" smtClean="0">
                <a:latin typeface="Courier New" pitchFamily="49" charset="0"/>
              </a:rPr>
              <a:t>  implements </a:t>
            </a:r>
            <a:r>
              <a:rPr lang="en-GB" sz="2400" b="1" dirty="0" smtClean="0">
                <a:solidFill>
                  <a:srgbClr val="FF0000"/>
                </a:solidFill>
                <a:latin typeface="Courier New" pitchFamily="49" charset="0"/>
              </a:rPr>
              <a:t>@</a:t>
            </a:r>
            <a:r>
              <a:rPr lang="en-GB" sz="2400" b="1" dirty="0" err="1" smtClean="0">
                <a:solidFill>
                  <a:srgbClr val="FF0000"/>
                </a:solidFill>
                <a:latin typeface="Courier New" pitchFamily="49" charset="0"/>
              </a:rPr>
              <a:t>Readonly</a:t>
            </a:r>
            <a:r>
              <a:rPr lang="en-GB" sz="2400" b="1" dirty="0" smtClean="0">
                <a:latin typeface="Courier New" pitchFamily="49" charset="0"/>
              </a:rPr>
              <a:t> List&lt;</a:t>
            </a:r>
            <a:r>
              <a:rPr lang="en-GB" sz="2400" b="1" dirty="0" smtClean="0">
                <a:solidFill>
                  <a:srgbClr val="FF0000"/>
                </a:solidFill>
                <a:latin typeface="Courier New" pitchFamily="49" charset="0"/>
              </a:rPr>
              <a:t>@</a:t>
            </a:r>
            <a:r>
              <a:rPr lang="en-GB" sz="2400" b="1" dirty="0" err="1" smtClean="0">
                <a:solidFill>
                  <a:srgbClr val="FF0000"/>
                </a:solidFill>
                <a:latin typeface="Courier New" pitchFamily="49" charset="0"/>
              </a:rPr>
              <a:t>Readonly</a:t>
            </a:r>
            <a:r>
              <a:rPr lang="en-GB" sz="2400" b="1" dirty="0" smtClean="0">
                <a:latin typeface="Courier New" pitchFamily="49" charset="0"/>
              </a:rPr>
              <a:t> T&gt; {}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n-US" sz="2000" b="1" dirty="0" smtClean="0">
              <a:latin typeface="Courier New" pitchFamily="49" charset="0"/>
            </a:endParaRPr>
          </a:p>
          <a:p>
            <a:pPr eaLnBrk="1" hangingPunct="1"/>
            <a:r>
              <a:rPr lang="en-US" b="1" u="sng" dirty="0" smtClean="0"/>
              <a:t>Backward-compatible</a:t>
            </a:r>
            <a:r>
              <a:rPr lang="en-US" b="1" dirty="0" smtClean="0"/>
              <a:t> (</a:t>
            </a:r>
            <a:r>
              <a:rPr lang="en-US" b="1" i="1" dirty="0" smtClean="0"/>
              <a:t>not</a:t>
            </a:r>
            <a:r>
              <a:rPr lang="en-US" b="1" dirty="0" smtClean="0"/>
              <a:t> in Java 8)</a:t>
            </a:r>
            <a:r>
              <a:rPr lang="en-US" dirty="0" smtClean="0"/>
              <a:t>:  </a:t>
            </a:r>
            <a:r>
              <a:rPr lang="en-US" dirty="0" smtClean="0"/>
              <a:t>compile with any Java compiler</a:t>
            </a:r>
          </a:p>
          <a:p>
            <a:pPr lvl="1" eaLnBrk="1" hangingPunct="1">
              <a:buNone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List&lt;</a:t>
            </a:r>
            <a:r>
              <a:rPr lang="en-US" sz="2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/*@NonNull*/ 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String&gt; strings;</a:t>
            </a:r>
            <a:endParaRPr lang="en-US" b="1" dirty="0" smtClean="0">
              <a:latin typeface="Courier New" pitchFamily="49" charset="0"/>
              <a:cs typeface="Courier New" pitchFamily="49" charset="0"/>
            </a:endParaRPr>
          </a:p>
          <a:p>
            <a:pPr eaLnBrk="1" hangingPunct="1"/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0307697-3216-BF49-AE76-CEF5DB81BAC1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Benefits of type qualifiers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457200" y="1671911"/>
            <a:ext cx="8345714" cy="4684439"/>
          </a:xfrm>
        </p:spPr>
        <p:txBody>
          <a:bodyPr>
            <a:normAutofit fontScale="92500" lnSpcReduction="20000"/>
          </a:bodyPr>
          <a:lstStyle/>
          <a:p>
            <a:pPr>
              <a:buClr>
                <a:schemeClr val="tx1"/>
              </a:buClr>
            </a:pPr>
            <a:r>
              <a:rPr lang="en-US" b="1" dirty="0" smtClean="0">
                <a:solidFill>
                  <a:srgbClr val="FF0000"/>
                </a:solidFill>
              </a:rPr>
              <a:t>Find bugs </a:t>
            </a:r>
            <a:r>
              <a:rPr lang="en-US" dirty="0" smtClean="0"/>
              <a:t>in programs</a:t>
            </a:r>
          </a:p>
          <a:p>
            <a:r>
              <a:rPr lang="en-US" dirty="0" smtClean="0"/>
              <a:t>Guarantee the </a:t>
            </a:r>
            <a:r>
              <a:rPr lang="en-US" b="1" dirty="0" smtClean="0">
                <a:solidFill>
                  <a:srgbClr val="FF0000"/>
                </a:solidFill>
              </a:rPr>
              <a:t>absence of errors</a:t>
            </a:r>
          </a:p>
          <a:p>
            <a:endParaRPr lang="en-US" sz="700" b="1" dirty="0" smtClean="0">
              <a:solidFill>
                <a:srgbClr val="FF0000"/>
              </a:solidFill>
            </a:endParaRPr>
          </a:p>
          <a:p>
            <a:pPr>
              <a:buClr>
                <a:schemeClr val="tx1"/>
              </a:buClr>
            </a:pPr>
            <a:r>
              <a:rPr lang="en-US" b="1" dirty="0" smtClean="0">
                <a:solidFill>
                  <a:srgbClr val="FF0000"/>
                </a:solidFill>
              </a:rPr>
              <a:t>Improve documentation</a:t>
            </a:r>
          </a:p>
          <a:p>
            <a:pPr>
              <a:buClr>
                <a:schemeClr val="tx1"/>
              </a:buClr>
            </a:pPr>
            <a:r>
              <a:rPr lang="en-US" dirty="0" smtClean="0"/>
              <a:t>Improve code structure &amp; maintainability</a:t>
            </a:r>
          </a:p>
          <a:p>
            <a:pPr>
              <a:buClr>
                <a:schemeClr val="tx1"/>
              </a:buClr>
            </a:pPr>
            <a:endParaRPr lang="en-US" sz="700" dirty="0" smtClean="0"/>
          </a:p>
          <a:p>
            <a:r>
              <a:rPr lang="en-US" dirty="0" smtClean="0"/>
              <a:t>Aid compilers, optimizers, and analysis tools</a:t>
            </a:r>
          </a:p>
          <a:p>
            <a:r>
              <a:rPr lang="en-US" dirty="0" smtClean="0"/>
              <a:t>Reduce number of assertions and run-time checks</a:t>
            </a:r>
          </a:p>
          <a:p>
            <a:endParaRPr lang="en-US" dirty="0" smtClean="0"/>
          </a:p>
          <a:p>
            <a:r>
              <a:rPr lang="en-US" dirty="0" smtClean="0"/>
              <a:t>Possible negatives:</a:t>
            </a:r>
          </a:p>
          <a:p>
            <a:pPr lvl="1"/>
            <a:r>
              <a:rPr lang="en-US" dirty="0" smtClean="0"/>
              <a:t>Must write the types (or use type inference)</a:t>
            </a:r>
          </a:p>
          <a:p>
            <a:pPr lvl="1"/>
            <a:r>
              <a:rPr lang="en-US" dirty="0" smtClean="0"/>
              <a:t>False positives are possible (can be suppressed)</a:t>
            </a:r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D084B9-3F68-5742-A954-E288251FCFB9}" type="slidenum">
              <a:rPr lang="nl-NL" smtClean="0"/>
              <a:pPr/>
              <a:t>9</a:t>
            </a:fld>
            <a:endParaRPr lang="nl-NL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1283</TotalTime>
  <Words>1206</Words>
  <Application>Microsoft Office PowerPoint</Application>
  <PresentationFormat>On-screen Show (4:3)</PresentationFormat>
  <Paragraphs>323</Paragraphs>
  <Slides>31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Office-thema</vt:lpstr>
      <vt:lpstr>PowerPoint Presentation</vt:lpstr>
      <vt:lpstr>Motivation</vt:lpstr>
      <vt:lpstr>Java’s type checking is too weak</vt:lpstr>
      <vt:lpstr>Some errors are silent</vt:lpstr>
      <vt:lpstr>Problem:  Your code has bugs</vt:lpstr>
      <vt:lpstr>Solution:  Pluggable type systems</vt:lpstr>
      <vt:lpstr>Outline</vt:lpstr>
      <vt:lpstr>Type qualifiers</vt:lpstr>
      <vt:lpstr>Benefits of type qualifiers</vt:lpstr>
      <vt:lpstr>Outline</vt:lpstr>
      <vt:lpstr>What bugs can you detect &amp; prevent? </vt:lpstr>
      <vt:lpstr>Using a checker</vt:lpstr>
      <vt:lpstr>Nullness and mutation demo</vt:lpstr>
      <vt:lpstr>Checkers are effective</vt:lpstr>
      <vt:lpstr>Recent case study results</vt:lpstr>
      <vt:lpstr>Comparison:  other Nullness tools</vt:lpstr>
      <vt:lpstr>Checkers are featureful</vt:lpstr>
      <vt:lpstr>Checkers are usable</vt:lpstr>
      <vt:lpstr>What a checker guarantees</vt:lpstr>
      <vt:lpstr>Annotating libraries</vt:lpstr>
      <vt:lpstr>Outline</vt:lpstr>
      <vt:lpstr>SQL injection attack</vt:lpstr>
      <vt:lpstr>Taint checker</vt:lpstr>
      <vt:lpstr>Taint checker demo</vt:lpstr>
      <vt:lpstr>Defining a type system</vt:lpstr>
      <vt:lpstr>Defining a type system</vt:lpstr>
      <vt:lpstr>Defining a type system</vt:lpstr>
      <vt:lpstr>Defining a type system</vt:lpstr>
      <vt:lpstr>Defining a type system</vt:lpstr>
      <vt:lpstr>Outline</vt:lpstr>
      <vt:lpstr>Pluggable type-checking</vt:lpstr>
    </vt:vector>
  </TitlesOfParts>
  <Company>The Java Community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Valerie Hillewaere</dc:creator>
  <cp:lastModifiedBy>cse</cp:lastModifiedBy>
  <cp:revision>130</cp:revision>
  <dcterms:created xsi:type="dcterms:W3CDTF">2009-10-09T08:48:41Z</dcterms:created>
  <dcterms:modified xsi:type="dcterms:W3CDTF">2011-03-21T04:49:26Z</dcterms:modified>
</cp:coreProperties>
</file>