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9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6BF5D-9C62-468D-BBF7-9547D0D18273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7D5BA0-76EC-4F5E-B37C-038FE3735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625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(Generic type information is stored in a signature attribute; not germane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this discussion.)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D5BA0-76EC-4F5E-B37C-038FE3735CB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184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-- lambda expressions are always instantly SAM-converted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 Coin 2, which is deferred to Java SE 9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Multicatch</a:t>
            </a:r>
            <a:r>
              <a:rPr lang="en-US" dirty="0" smtClean="0"/>
              <a:t>, exception transparency: nothing to do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 annotations on the lambda type, because you can’t write one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7D5BA0-76EC-4F5E-B37C-038FE3735CB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150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Programmers wish to prevent these.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57C45C-133B-4E2A-A721-CDA02D61673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Also:</a:t>
            </a:r>
            <a:r>
              <a:rPr lang="en-US" baseline="0" dirty="0" smtClean="0"/>
              <a:t>  </a:t>
            </a:r>
            <a:r>
              <a:rPr lang="en-US" dirty="0" err="1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UnsupportedOperationException</a:t>
            </a:r>
            <a:r>
              <a:rPr lang="en-US" dirty="0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, </a:t>
            </a:r>
            <a:r>
              <a:rPr lang="en-US" dirty="0" err="1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SQLException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2CCB1B-A173-CA4C-8538-C2EF2964410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E6900-2748-454F-A68D-3D57AD8B1AEB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1006-ED68-4D0F-A38A-17D468235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690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E6900-2748-454F-A68D-3D57AD8B1AEB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1006-ED68-4D0F-A38A-17D468235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376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E6900-2748-454F-A68D-3D57AD8B1AEB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1006-ED68-4D0F-A38A-17D468235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516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E6900-2748-454F-A68D-3D57AD8B1AEB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1006-ED68-4D0F-A38A-17D468235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643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E6900-2748-454F-A68D-3D57AD8B1AEB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1006-ED68-4D0F-A38A-17D468235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904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E6900-2748-454F-A68D-3D57AD8B1AEB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1006-ED68-4D0F-A38A-17D468235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040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E6900-2748-454F-A68D-3D57AD8B1AEB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1006-ED68-4D0F-A38A-17D468235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9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E6900-2748-454F-A68D-3D57AD8B1AEB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1006-ED68-4D0F-A38A-17D468235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709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E6900-2748-454F-A68D-3D57AD8B1AEB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1006-ED68-4D0F-A38A-17D468235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531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E6900-2748-454F-A68D-3D57AD8B1AEB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1006-ED68-4D0F-A38A-17D468235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43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E6900-2748-454F-A68D-3D57AD8B1AEB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61006-ED68-4D0F-A38A-17D468235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753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E6900-2748-454F-A68D-3D57AD8B1AEB}" type="datetimeFigureOut">
              <a:rPr lang="en-US" smtClean="0"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61006-ED68-4D0F-A38A-17D468235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641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7030A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2734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/>
              <a:t>JSR 308:  Type Annotations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Making Java </a:t>
            </a:r>
            <a:r>
              <a:rPr lang="en-US" dirty="0" smtClean="0"/>
              <a:t>annotations</a:t>
            </a:r>
            <a:br>
              <a:rPr lang="en-US" dirty="0" smtClean="0"/>
            </a:br>
            <a:r>
              <a:rPr lang="en-US" dirty="0" smtClean="0"/>
              <a:t>more </a:t>
            </a:r>
            <a:r>
              <a:rPr lang="en-US" dirty="0"/>
              <a:t>general and more useful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029200"/>
            <a:ext cx="91440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Spec leads: Michael Ernst &amp; Alex Buckley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Implementation lead: Werner </a:t>
            </a:r>
            <a:r>
              <a:rPr lang="en-US" dirty="0" err="1" smtClean="0">
                <a:solidFill>
                  <a:schemeClr val="tx1"/>
                </a:solidFill>
              </a:rPr>
              <a:t>Dietl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lded Corner 3"/>
          <p:cNvSpPr/>
          <p:nvPr/>
        </p:nvSpPr>
        <p:spPr>
          <a:xfrm>
            <a:off x="268513" y="447675"/>
            <a:ext cx="3708401" cy="1480457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print(</a:t>
            </a:r>
            <a:r>
              <a:rPr lang="en-US" sz="2000" b="1" u="sng" dirty="0">
                <a:solidFill>
                  <a:srgbClr val="006600"/>
                </a:solidFill>
              </a:rPr>
              <a:t>@</a:t>
            </a:r>
            <a:r>
              <a:rPr lang="en-US" sz="2000" b="1" u="sng" dirty="0" err="1">
                <a:solidFill>
                  <a:srgbClr val="006600"/>
                </a:solidFill>
              </a:rPr>
              <a:t>Readonly</a:t>
            </a:r>
            <a:r>
              <a:rPr lang="en-US" sz="2000" dirty="0">
                <a:solidFill>
                  <a:schemeClr val="tx1"/>
                </a:solidFill>
              </a:rPr>
              <a:t> Object x) {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   List&lt;</a:t>
            </a:r>
            <a:r>
              <a:rPr lang="en-US" sz="2000" b="1" u="sng" dirty="0">
                <a:solidFill>
                  <a:srgbClr val="006600"/>
                </a:solidFill>
              </a:rPr>
              <a:t>@</a:t>
            </a:r>
            <a:r>
              <a:rPr lang="en-US" sz="2000" b="1" u="sng" dirty="0" err="1">
                <a:solidFill>
                  <a:srgbClr val="006600"/>
                </a:solidFill>
              </a:rPr>
              <a:t>NonNull</a:t>
            </a:r>
            <a:r>
              <a:rPr lang="en-US" sz="2000" dirty="0">
                <a:solidFill>
                  <a:schemeClr val="tx1"/>
                </a:solidFill>
              </a:rPr>
              <a:t> String&gt; </a:t>
            </a:r>
            <a:r>
              <a:rPr lang="en-US" sz="2000" dirty="0" err="1">
                <a:solidFill>
                  <a:schemeClr val="tx1"/>
                </a:solidFill>
              </a:rPr>
              <a:t>lst</a:t>
            </a:r>
            <a:r>
              <a:rPr lang="en-US" sz="2000" dirty="0">
                <a:solidFill>
                  <a:schemeClr val="tx1"/>
                </a:solidFill>
              </a:rPr>
              <a:t>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   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27406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Java SE 8 </a:t>
            </a:r>
            <a:r>
              <a:rPr lang="fr-FR" dirty="0" err="1" smtClean="0"/>
              <a:t>language</a:t>
            </a:r>
            <a:r>
              <a:rPr lang="fr-FR" dirty="0" smtClean="0"/>
              <a:t>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Lambda expressions</a:t>
            </a:r>
          </a:p>
          <a:p>
            <a:pPr lvl="1"/>
            <a:r>
              <a:rPr lang="en-US" dirty="0" smtClean="0"/>
              <a:t>2 </a:t>
            </a:r>
            <a:r>
              <a:rPr lang="en-US" dirty="0"/>
              <a:t>forms of argument list:  normal and compact</a:t>
            </a:r>
          </a:p>
          <a:p>
            <a:pPr lvl="1"/>
            <a:r>
              <a:rPr lang="en-US" dirty="0"/>
              <a:t>compact form </a:t>
            </a:r>
            <a:r>
              <a:rPr lang="en-US" dirty="0" smtClean="0"/>
              <a:t>(#{ </a:t>
            </a:r>
            <a:r>
              <a:rPr lang="en-US" dirty="0"/>
              <a:t>x -&gt; </a:t>
            </a:r>
            <a:r>
              <a:rPr lang="en-US" dirty="0" err="1"/>
              <a:t>x.toString</a:t>
            </a:r>
            <a:r>
              <a:rPr lang="en-US" dirty="0"/>
              <a:t> </a:t>
            </a:r>
            <a:r>
              <a:rPr lang="en-US" dirty="0" smtClean="0"/>
              <a:t>}):  no </a:t>
            </a:r>
            <a:r>
              <a:rPr lang="en-US" dirty="0"/>
              <a:t>type </a:t>
            </a:r>
            <a:r>
              <a:rPr lang="en-US" dirty="0" smtClean="0"/>
              <a:t>annotations</a:t>
            </a:r>
          </a:p>
          <a:p>
            <a:pPr lvl="2"/>
            <a:r>
              <a:rPr lang="en-US" dirty="0" smtClean="0"/>
              <a:t>compiler copies annotations during inference (like diamond)</a:t>
            </a:r>
            <a:endParaRPr lang="en-US" dirty="0"/>
          </a:p>
          <a:p>
            <a:pPr lvl="1"/>
            <a:r>
              <a:rPr lang="en-US" dirty="0" smtClean="0"/>
              <a:t>normal form:  permits type annotations</a:t>
            </a:r>
          </a:p>
          <a:p>
            <a:pPr lvl="1"/>
            <a:r>
              <a:rPr lang="en-US" dirty="0" smtClean="0"/>
              <a:t>No annotations on lambda expression, which is not a type</a:t>
            </a:r>
          </a:p>
          <a:p>
            <a:r>
              <a:rPr lang="en-US" dirty="0" smtClean="0"/>
              <a:t>Extension methods:  deferred until that spec is stable</a:t>
            </a:r>
          </a:p>
          <a:p>
            <a:r>
              <a:rPr lang="en-US" dirty="0" smtClean="0"/>
              <a:t>Modules</a:t>
            </a:r>
            <a:r>
              <a:rPr lang="en-US" dirty="0"/>
              <a:t>:  </a:t>
            </a:r>
            <a:r>
              <a:rPr lang="en-US" dirty="0" smtClean="0"/>
              <a:t>no annotations at present</a:t>
            </a:r>
          </a:p>
          <a:p>
            <a:endParaRPr lang="en-US" dirty="0"/>
          </a:p>
          <a:p>
            <a:r>
              <a:rPr lang="en-US" dirty="0"/>
              <a:t>Annotation changes unrelated to JSR 308:</a:t>
            </a:r>
          </a:p>
          <a:p>
            <a:pPr lvl="1"/>
            <a:r>
              <a:rPr lang="en-US" dirty="0" smtClean="0"/>
              <a:t>Repeated/duplicate/multiple annotations</a:t>
            </a:r>
            <a:endParaRPr lang="en-US" dirty="0"/>
          </a:p>
          <a:p>
            <a:pPr lvl="1"/>
            <a:r>
              <a:rPr lang="en-US" dirty="0" smtClean="0"/>
              <a:t>@</a:t>
            </a:r>
            <a:r>
              <a:rPr lang="en-US" dirty="0" err="1"/>
              <a:t>ParamName</a:t>
            </a:r>
            <a:r>
              <a:rPr lang="en-US" dirty="0"/>
              <a:t> or @</a:t>
            </a:r>
            <a:r>
              <a:rPr lang="en-US" dirty="0" err="1"/>
              <a:t>ParameterName</a:t>
            </a:r>
            <a:r>
              <a:rPr lang="en-US" dirty="0"/>
              <a:t> annotation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241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JSR 269:  Annotation processing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Iterator/visitor</a:t>
            </a:r>
            <a:endParaRPr lang="en-US" dirty="0"/>
          </a:p>
          <a:p>
            <a:pPr marL="400050" lvl="1" indent="0">
              <a:buNone/>
            </a:pPr>
            <a:r>
              <a:rPr lang="en-US" dirty="0"/>
              <a:t>  Designed for declaration annotations</a:t>
            </a:r>
          </a:p>
          <a:p>
            <a:pPr marL="400050" lvl="1" indent="0">
              <a:buNone/>
            </a:pPr>
            <a:r>
              <a:rPr lang="en-US" dirty="0"/>
              <a:t>  Visits each declaration (but not their bodies)</a:t>
            </a:r>
          </a:p>
          <a:p>
            <a:pPr marL="400050" lvl="1" indent="0">
              <a:buNone/>
            </a:pPr>
            <a:r>
              <a:rPr lang="en-US" dirty="0"/>
              <a:t>  Type annotations appear on signatures and in bodies</a:t>
            </a:r>
          </a:p>
          <a:p>
            <a:pPr marL="400050" lvl="1" indent="0">
              <a:buNone/>
            </a:pPr>
            <a:r>
              <a:rPr lang="en-US" dirty="0"/>
              <a:t>  </a:t>
            </a:r>
            <a:r>
              <a:rPr lang="en-US" dirty="0" smtClean="0"/>
              <a:t>JSR 308 makes no change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API </a:t>
            </a:r>
            <a:r>
              <a:rPr lang="en-US" dirty="0"/>
              <a:t>for accessing information about signatures</a:t>
            </a:r>
          </a:p>
          <a:p>
            <a:pPr marL="400050" lvl="1" indent="0">
              <a:buNone/>
            </a:pPr>
            <a:r>
              <a:rPr lang="en-US" dirty="0"/>
              <a:t>  </a:t>
            </a:r>
            <a:r>
              <a:rPr lang="en-US" dirty="0" smtClean="0"/>
              <a:t>JSR </a:t>
            </a:r>
            <a:r>
              <a:rPr lang="en-US" smtClean="0"/>
              <a:t>308 updates </a:t>
            </a:r>
            <a:r>
              <a:rPr lang="en-US" dirty="0" smtClean="0"/>
              <a:t>this</a:t>
            </a:r>
            <a:endParaRPr lang="en-US" dirty="0"/>
          </a:p>
          <a:p>
            <a:pPr marL="400050" lvl="1" indent="0">
              <a:buNone/>
            </a:pPr>
            <a:r>
              <a:rPr lang="en-US" dirty="0"/>
              <a:t>  Update reflection and serialization APIs similarly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182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Pluggable type-checking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Goal</a:t>
            </a:r>
            <a:r>
              <a:rPr lang="en-US" dirty="0"/>
              <a:t>: prevent run-time </a:t>
            </a:r>
            <a:r>
              <a:rPr lang="en-US" dirty="0" smtClean="0"/>
              <a:t>errors</a:t>
            </a:r>
            <a:endParaRPr lang="en-US" dirty="0"/>
          </a:p>
          <a:p>
            <a:r>
              <a:rPr lang="en-US" dirty="0"/>
              <a:t>Technique: detect the errors at compile time</a:t>
            </a:r>
          </a:p>
          <a:p>
            <a:pPr lvl="1"/>
            <a:r>
              <a:rPr lang="en-US" dirty="0"/>
              <a:t> Create a new type system</a:t>
            </a:r>
          </a:p>
          <a:p>
            <a:pPr lvl="1"/>
            <a:r>
              <a:rPr lang="en-US" dirty="0"/>
              <a:t> Annotate your program with the type </a:t>
            </a:r>
            <a:r>
              <a:rPr lang="en-US" dirty="0" smtClean="0"/>
              <a:t>system</a:t>
            </a:r>
            <a:endParaRPr lang="en-US" dirty="0"/>
          </a:p>
          <a:p>
            <a:r>
              <a:rPr lang="en-US" dirty="0"/>
              <a:t>Checker Framework:</a:t>
            </a:r>
          </a:p>
          <a:p>
            <a:pPr lvl="1"/>
            <a:r>
              <a:rPr lang="en-US" dirty="0"/>
              <a:t> A useful third-party tool</a:t>
            </a:r>
          </a:p>
          <a:p>
            <a:pPr lvl="1"/>
            <a:r>
              <a:rPr lang="en-US" dirty="0"/>
              <a:t> Not part of JSR </a:t>
            </a:r>
            <a:r>
              <a:rPr lang="en-US" dirty="0" smtClean="0"/>
              <a:t>308 or Java 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197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Java’s type checking is too weak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GB" dirty="0" smtClean="0"/>
              <a:t>Type checking prevents many bugs</a:t>
            </a:r>
          </a:p>
          <a:p>
            <a:pPr marL="742950" lvl="2" indent="-342900" eaLnBrk="1" hangingPunct="1">
              <a:buFont typeface="Arial" charset="0"/>
              <a:buNone/>
              <a:defRPr/>
            </a:pPr>
            <a:r>
              <a:rPr lang="en-GB" b="1" dirty="0" err="1" smtClean="0">
                <a:latin typeface="Courier New" pitchFamily="49" charset="0"/>
              </a:rPr>
              <a:t>int</a:t>
            </a:r>
            <a:r>
              <a:rPr lang="en-GB" b="1" dirty="0" smtClean="0">
                <a:latin typeface="Courier New" pitchFamily="49" charset="0"/>
              </a:rPr>
              <a:t> </a:t>
            </a:r>
            <a:r>
              <a:rPr lang="en-GB" b="1" dirty="0" err="1" smtClean="0">
                <a:latin typeface="Courier New" pitchFamily="49" charset="0"/>
              </a:rPr>
              <a:t>i</a:t>
            </a:r>
            <a:r>
              <a:rPr lang="en-GB" b="1" dirty="0" smtClean="0">
                <a:latin typeface="Courier New" pitchFamily="49" charset="0"/>
              </a:rPr>
              <a:t> = “hello”;   // type error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Type checking doesn’t prevent </a:t>
            </a:r>
            <a:r>
              <a:rPr lang="en-GB" dirty="0" smtClean="0">
                <a:solidFill>
                  <a:srgbClr val="FF0000"/>
                </a:solidFill>
              </a:rPr>
              <a:t>enough</a:t>
            </a:r>
            <a:r>
              <a:rPr lang="en-GB" dirty="0" smtClean="0"/>
              <a:t> bugs</a:t>
            </a:r>
          </a:p>
          <a:p>
            <a:pPr lvl="1">
              <a:buFont typeface="Arial" charset="0"/>
              <a:buNone/>
              <a:defRPr/>
            </a:pPr>
            <a:endParaRPr lang="en-US" b="1" dirty="0" smtClean="0">
              <a:latin typeface="Courier New" pitchFamily="49" charset="0"/>
              <a:ea typeface="Courier" charset="0"/>
              <a:cs typeface="Courier New" pitchFamily="49" charset="0"/>
              <a:sym typeface="Courier" charset="0"/>
            </a:endParaRPr>
          </a:p>
          <a:p>
            <a:pPr lvl="1">
              <a:buFont typeface="Arial" charset="0"/>
              <a:buNone/>
              <a:defRPr/>
            </a:pP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System.console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().</a:t>
            </a: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readLine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();</a:t>
            </a:r>
            <a:endParaRPr lang="en-US" b="1" dirty="0" smtClean="0"/>
          </a:p>
          <a:p>
            <a:pPr lvl="2">
              <a:buFont typeface="Symbol" pitchFamily="18" charset="2"/>
              <a:buChar char="Þ"/>
              <a:defRPr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NullPointerException</a:t>
            </a:r>
          </a:p>
          <a:p>
            <a:pPr lvl="1">
              <a:buFont typeface="Arial" charset="0"/>
              <a:buNone/>
              <a:defRPr/>
            </a:pPr>
            <a:endParaRPr lang="en-US" b="1" dirty="0" smtClean="0">
              <a:latin typeface="Courier New" pitchFamily="49" charset="0"/>
              <a:ea typeface="Courier" charset="0"/>
              <a:cs typeface="Courier New" pitchFamily="49" charset="0"/>
              <a:sym typeface="Courier" charset="0"/>
            </a:endParaRPr>
          </a:p>
          <a:p>
            <a:pPr lvl="1">
              <a:buFont typeface="Arial" charset="0"/>
              <a:buNone/>
              <a:defRPr/>
            </a:pP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Collections.emptyList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().add(“One”);</a:t>
            </a:r>
          </a:p>
          <a:p>
            <a:pPr lvl="2">
              <a:buFont typeface="Symbol" pitchFamily="18" charset="2"/>
              <a:buChar char="Þ"/>
              <a:defRPr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UnsupportedOperationException</a:t>
            </a:r>
            <a:endParaRPr lang="en-US" dirty="0" smtClean="0">
              <a:solidFill>
                <a:srgbClr val="FF0000"/>
              </a:solidFill>
            </a:endParaRPr>
          </a:p>
          <a:p>
            <a:pPr lvl="1">
              <a:buFont typeface="Arial" charset="0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lvl="1"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1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errors are silent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368" y="1411061"/>
            <a:ext cx="8480425" cy="4551363"/>
          </a:xfrm>
        </p:spPr>
        <p:txBody>
          <a:bodyPr>
            <a:normAutofit fontScale="92500" lnSpcReduction="10000"/>
          </a:bodyPr>
          <a:lstStyle/>
          <a:p>
            <a:pPr lvl="1">
              <a:buNone/>
            </a:pP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/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 </a:t>
            </a: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 = new Date(0);</a:t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myMap.put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(date, “Java epoch”);</a:t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date.setYear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(70);</a:t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myMap.put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(date, “Linux epoch”);</a:t>
            </a:r>
            <a:endParaRPr lang="en-US" b="1" dirty="0" smtClean="0">
              <a:ea typeface="Courier" charset="0"/>
              <a:cs typeface="Courier New" pitchFamily="49" charset="0"/>
            </a:endParaRPr>
          </a:p>
          <a:p>
            <a:pPr lvl="2">
              <a:buSzPct val="100000"/>
              <a:buFont typeface="Symbol" pitchFamily="18" charset="2"/>
              <a:buChar char="Þ"/>
            </a:pPr>
            <a:r>
              <a:rPr lang="en-US" dirty="0" smtClean="0">
                <a:ea typeface="Courier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Corrupted map</a:t>
            </a:r>
          </a:p>
          <a:p>
            <a:pPr lvl="1">
              <a:buFont typeface="Arial" charset="0"/>
              <a:buNone/>
            </a:pP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/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dbStatement.executeQuery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</a:t>
            </a: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userInput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);</a:t>
            </a:r>
          </a:p>
          <a:p>
            <a:pPr lvl="2">
              <a:buSzPct val="100000"/>
              <a:buFont typeface="Symbol" pitchFamily="18" charset="2"/>
              <a:buChar char="Þ"/>
            </a:pPr>
            <a:r>
              <a:rPr lang="en-US" dirty="0" smtClean="0">
                <a:ea typeface="Courier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SQL injection attack</a:t>
            </a:r>
          </a:p>
          <a:p>
            <a:pPr>
              <a:buFont typeface="Arial" charset="0"/>
              <a:buNone/>
            </a:pPr>
            <a:endParaRPr lang="en-US" dirty="0" smtClean="0">
              <a:ea typeface="Courier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dirty="0" smtClean="0">
                <a:ea typeface="Courier" charset="0"/>
                <a:cs typeface="Courier New" pitchFamily="49" charset="0"/>
              </a:rPr>
              <a:t>     Initialization, data formatting, equality tests, …</a:t>
            </a:r>
          </a:p>
        </p:txBody>
      </p:sp>
    </p:spTree>
    <p:extLst>
      <p:ext uri="{BB962C8B-B14F-4D97-AF65-F5344CB8AC3E}">
        <p14:creationId xmlns:p14="http://schemas.microsoft.com/office/powerpoint/2010/main" val="87960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  Pluggable type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2933524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GB" dirty="0" smtClean="0"/>
              <a:t>Design a type system to solve a specific problem</a:t>
            </a:r>
          </a:p>
          <a:p>
            <a:pPr eaLnBrk="1" hangingPunct="1"/>
            <a:r>
              <a:rPr lang="en-GB" dirty="0" smtClean="0"/>
              <a:t>Write type qualifiers in code (or, use type inference)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@Immutable </a:t>
            </a: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 </a:t>
            </a:r>
            <a:r>
              <a:rPr lang="en-US" sz="2400" b="1" dirty="0" err="1" smtClean="0">
                <a:solidFill>
                  <a:srgbClr val="333333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</a:t>
            </a: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 = new Date(0);</a:t>
            </a:r>
          </a:p>
          <a:p>
            <a:pPr lvl="1" eaLnBrk="1" hangingPunct="1">
              <a:buFont typeface="Arial" charset="0"/>
              <a:buNone/>
            </a:pPr>
            <a:r>
              <a:rPr lang="en-US" sz="2400" b="1" dirty="0" err="1" smtClean="0">
                <a:solidFill>
                  <a:srgbClr val="333333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date.setTime</a:t>
            </a: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(70);    </a:t>
            </a:r>
            <a:r>
              <a:rPr lang="en-US" sz="2400" b="1" dirty="0" smtClean="0">
                <a:latin typeface="Courier New" pitchFamily="49" charset="0"/>
                <a:ea typeface="Helvetica Neue" charset="0"/>
                <a:cs typeface="Courier New" pitchFamily="49" charset="0"/>
              </a:rPr>
              <a:t>// 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compile-time</a:t>
            </a:r>
            <a:r>
              <a:rPr lang="en-US" sz="2400" b="1" dirty="0" smtClean="0">
                <a:latin typeface="Courier New" pitchFamily="49" charset="0"/>
                <a:ea typeface="Helvetica Neue" charset="0"/>
                <a:cs typeface="Courier New" pitchFamily="49" charset="0"/>
              </a:rPr>
              <a:t> error</a:t>
            </a:r>
          </a:p>
          <a:p>
            <a:pPr eaLnBrk="1" hangingPunct="1">
              <a:lnSpc>
                <a:spcPct val="150000"/>
              </a:lnSpc>
            </a:pPr>
            <a:r>
              <a:rPr lang="en-GB" dirty="0" smtClean="0"/>
              <a:t>Type checker warns about violations (bugs)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497112" y="4533724"/>
            <a:ext cx="8318500" cy="1477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GB" b="1" dirty="0">
                <a:latin typeface="Courier New" pitchFamily="49" charset="0"/>
                <a:cs typeface="Courier New" pitchFamily="49" charset="0"/>
              </a:rPr>
              <a:t>% </a:t>
            </a:r>
            <a:r>
              <a:rPr lang="en-GB" b="1" dirty="0" err="1">
                <a:latin typeface="Courier New" pitchFamily="49" charset="0"/>
                <a:cs typeface="Courier New" pitchFamily="49" charset="0"/>
              </a:rPr>
              <a:t>javac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-processor </a:t>
            </a:r>
            <a:r>
              <a:rPr lang="en-GB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NullnessChecker</a:t>
            </a:r>
            <a:r>
              <a:rPr lang="en-GB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MyFile.java</a:t>
            </a:r>
          </a:p>
          <a:p>
            <a:pPr>
              <a:buFont typeface="Arial" charset="0"/>
              <a:buNone/>
            </a:pP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MyFile.java:149: dereference of possibly-null reference bb2</a:t>
            </a: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allVars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= bb2.vars;</a:t>
            </a: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                ^</a:t>
            </a:r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176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Pluggable types in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</a:t>
            </a:r>
            <a:r>
              <a:rPr lang="en-US" dirty="0"/>
              <a:t>use academically and industrially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not </a:t>
            </a:r>
            <a:r>
              <a:rPr lang="en-US" dirty="0"/>
              <a:t>imposed on any user</a:t>
            </a:r>
          </a:p>
          <a:p>
            <a:endParaRPr lang="en-US" dirty="0"/>
          </a:p>
          <a:p>
            <a:r>
              <a:rPr lang="en-US" dirty="0" smtClean="0"/>
              <a:t>Case studies at U. of Washington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  &gt; 3,000,000 lines of code annotated</a:t>
            </a:r>
          </a:p>
          <a:p>
            <a:pPr marL="457200" lvl="1" indent="0">
              <a:buNone/>
            </a:pPr>
            <a:r>
              <a:rPr lang="en-US" dirty="0"/>
              <a:t>  &gt; 200 errors found</a:t>
            </a:r>
          </a:p>
          <a:p>
            <a:pPr marL="914400" lvl="2" indent="0">
              <a:buNone/>
            </a:pPr>
            <a:r>
              <a:rPr lang="en-US" dirty="0" smtClean="0"/>
              <a:t>also, </a:t>
            </a:r>
            <a:r>
              <a:rPr lang="en-US" dirty="0"/>
              <a:t>improved the design</a:t>
            </a:r>
          </a:p>
          <a:p>
            <a:pPr marL="457200" lvl="1" indent="0">
              <a:buNone/>
            </a:pPr>
            <a:r>
              <a:rPr lang="en-US" dirty="0"/>
              <a:t>  &lt; 1 annotation per 50 lines of </a:t>
            </a:r>
            <a:r>
              <a:rPr lang="en-US" dirty="0" smtClean="0"/>
              <a:t>code, often much less</a:t>
            </a:r>
            <a:endParaRPr lang="en-US" dirty="0"/>
          </a:p>
          <a:p>
            <a:pPr marL="914400" lvl="2" indent="0">
              <a:buNone/>
            </a:pPr>
            <a:r>
              <a:rPr lang="en-US" dirty="0" smtClean="0"/>
              <a:t>much </a:t>
            </a:r>
            <a:r>
              <a:rPr lang="en-US" dirty="0"/>
              <a:t>less overhead than generic types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5755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@Regex annotation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Goal</a:t>
            </a:r>
            <a:r>
              <a:rPr lang="en-US" dirty="0"/>
              <a:t>: prevent </a:t>
            </a:r>
            <a:r>
              <a:rPr lang="en-US" dirty="0" err="1"/>
              <a:t>PatternSyntaxException</a:t>
            </a:r>
            <a:endParaRPr lang="en-US" dirty="0"/>
          </a:p>
          <a:p>
            <a:endParaRPr lang="en-US" dirty="0"/>
          </a:p>
          <a:p>
            <a:r>
              <a:rPr lang="en-US" dirty="0"/>
              <a:t>@Regex:  a string that is a legal regular </a:t>
            </a:r>
            <a:r>
              <a:rPr lang="en-US" dirty="0" smtClean="0"/>
              <a:t>expression</a:t>
            </a:r>
          </a:p>
          <a:p>
            <a:pPr lvl="1"/>
            <a:r>
              <a:rPr lang="en-US" dirty="0" err="1" smtClean="0"/>
              <a:t>Pattern.compile</a:t>
            </a:r>
            <a:r>
              <a:rPr lang="en-US" dirty="0" smtClean="0"/>
              <a:t> </a:t>
            </a:r>
            <a:r>
              <a:rPr lang="en-US" dirty="0"/>
              <a:t>will not throw </a:t>
            </a:r>
            <a:r>
              <a:rPr lang="en-US" dirty="0" err="1"/>
              <a:t>PatternSyntaxException</a:t>
            </a:r>
            <a:endParaRPr lang="en-US" dirty="0"/>
          </a:p>
          <a:p>
            <a:pPr lvl="1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a*(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bc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)?" </a:t>
            </a:r>
            <a:r>
              <a:rPr lang="en-US" dirty="0" smtClean="0"/>
              <a:t>is @Regex</a:t>
            </a:r>
            <a:endParaRPr lang="en-US" dirty="0"/>
          </a:p>
          <a:p>
            <a:pPr lvl="1"/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1) first point; 2) second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point" </a:t>
            </a:r>
            <a:r>
              <a:rPr lang="en-US" dirty="0" smtClean="0"/>
              <a:t>is not @Regex</a:t>
            </a:r>
            <a:endParaRPr lang="en-US" dirty="0"/>
          </a:p>
          <a:p>
            <a:endParaRPr lang="en-US" dirty="0"/>
          </a:p>
          <a:p>
            <a:r>
              <a:rPr lang="en-US" dirty="0"/>
              <a:t>An </a:t>
            </a:r>
            <a:r>
              <a:rPr lang="en-US" dirty="0" smtClean="0"/>
              <a:t>undergraduate </a:t>
            </a:r>
            <a:r>
              <a:rPr lang="en-US" dirty="0"/>
              <a:t>annotated 4 </a:t>
            </a:r>
            <a:r>
              <a:rPr lang="en-US" dirty="0" smtClean="0"/>
              <a:t>programs</a:t>
            </a:r>
            <a:endParaRPr lang="en-US" dirty="0"/>
          </a:p>
          <a:p>
            <a:pPr lvl="2"/>
            <a:r>
              <a:rPr lang="en-US" dirty="0" smtClean="0"/>
              <a:t>plume-lib</a:t>
            </a:r>
            <a:r>
              <a:rPr lang="en-US" dirty="0"/>
              <a:t>, Daikon, Apache </a:t>
            </a:r>
            <a:r>
              <a:rPr lang="en-US" dirty="0" err="1"/>
              <a:t>Lucene</a:t>
            </a:r>
            <a:r>
              <a:rPr lang="en-US" dirty="0"/>
              <a:t>, </a:t>
            </a:r>
            <a:r>
              <a:rPr lang="en-US" dirty="0" err="1"/>
              <a:t>Chukwa</a:t>
            </a:r>
            <a:endParaRPr lang="en-US" dirty="0"/>
          </a:p>
          <a:p>
            <a:pPr lvl="2"/>
            <a:r>
              <a:rPr lang="en-US" dirty="0" smtClean="0"/>
              <a:t>&gt; </a:t>
            </a:r>
            <a:r>
              <a:rPr lang="en-US" dirty="0"/>
              <a:t>500K LOC</a:t>
            </a:r>
          </a:p>
          <a:p>
            <a:pPr lvl="1"/>
            <a:r>
              <a:rPr lang="en-US" dirty="0"/>
              <a:t>Wrote 62 annotations</a:t>
            </a:r>
          </a:p>
          <a:p>
            <a:pPr lvl="1"/>
            <a:r>
              <a:rPr lang="en-US" dirty="0"/>
              <a:t>Detected over 20 </a:t>
            </a:r>
            <a:r>
              <a:rPr lang="en-US" dirty="0" smtClean="0"/>
              <a:t>bugs</a:t>
            </a:r>
            <a:endParaRPr lang="en-US" dirty="0"/>
          </a:p>
          <a:p>
            <a:pPr lvl="2"/>
            <a:r>
              <a:rPr lang="en-US" dirty="0" smtClean="0"/>
              <a:t>Suppressed </a:t>
            </a:r>
            <a:r>
              <a:rPr lang="en-US" dirty="0"/>
              <a:t>16 false warnings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6900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Standard type annotations in Java SE 8?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 </a:t>
            </a:r>
            <a:r>
              <a:rPr lang="en-US" dirty="0"/>
              <a:t>small number of standard annotations may help </a:t>
            </a:r>
            <a:r>
              <a:rPr lang="en-US" dirty="0" smtClean="0"/>
              <a:t>users</a:t>
            </a:r>
          </a:p>
          <a:p>
            <a:pPr lvl="1"/>
            <a:r>
              <a:rPr lang="en-US" dirty="0" smtClean="0"/>
              <a:t>The mandate of JSR 305 (now defunct)</a:t>
            </a:r>
          </a:p>
          <a:p>
            <a:r>
              <a:rPr lang="en-US" dirty="0" smtClean="0"/>
              <a:t>Annotations </a:t>
            </a:r>
            <a:r>
              <a:rPr lang="en-US" dirty="0"/>
              <a:t>are stylized documentation</a:t>
            </a:r>
          </a:p>
          <a:p>
            <a:pPr lvl="1"/>
            <a:r>
              <a:rPr lang="en-US" dirty="0" smtClean="0"/>
              <a:t>Terser </a:t>
            </a:r>
            <a:r>
              <a:rPr lang="en-US" dirty="0"/>
              <a:t>than </a:t>
            </a:r>
            <a:r>
              <a:rPr lang="en-US" dirty="0" err="1"/>
              <a:t>Javadoc</a:t>
            </a:r>
            <a:r>
              <a:rPr lang="en-US" dirty="0"/>
              <a:t> (shorter code)</a:t>
            </a:r>
          </a:p>
          <a:p>
            <a:pPr lvl="1"/>
            <a:r>
              <a:rPr lang="en-US" dirty="0" smtClean="0"/>
              <a:t>Machine-checked </a:t>
            </a:r>
            <a:r>
              <a:rPr lang="en-US" dirty="0"/>
              <a:t>to detect bugs</a:t>
            </a:r>
          </a:p>
          <a:p>
            <a:pPr lvl="1"/>
            <a:r>
              <a:rPr lang="en-US" dirty="0"/>
              <a:t>Comparable to @Deprecated, @Override, etc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Semantics are defined independently of any annotation </a:t>
            </a:r>
            <a:r>
              <a:rPr lang="en-US" dirty="0" smtClean="0"/>
              <a:t>processor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effect on compilation unless an annotation processor is specified</a:t>
            </a:r>
          </a:p>
          <a:p>
            <a:r>
              <a:rPr lang="en-US" dirty="0" smtClean="0"/>
              <a:t>Needs </a:t>
            </a:r>
            <a:r>
              <a:rPr lang="en-US" dirty="0"/>
              <a:t>JDK annotations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1317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Candidate standard annotations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Nullness</a:t>
            </a:r>
            <a:r>
              <a:rPr lang="en-US" dirty="0"/>
              <a:t>:  @</a:t>
            </a:r>
            <a:r>
              <a:rPr lang="en-US" dirty="0" err="1"/>
              <a:t>NonNull</a:t>
            </a:r>
            <a:r>
              <a:rPr lang="en-US" dirty="0"/>
              <a:t>, @</a:t>
            </a:r>
            <a:r>
              <a:rPr lang="en-US" dirty="0" err="1"/>
              <a:t>Nullable</a:t>
            </a:r>
            <a:endParaRPr lang="en-US" dirty="0"/>
          </a:p>
          <a:p>
            <a:r>
              <a:rPr lang="en-US" dirty="0" err="1" smtClean="0"/>
              <a:t>Regexps</a:t>
            </a:r>
            <a:r>
              <a:rPr lang="en-US" dirty="0"/>
              <a:t>:  @</a:t>
            </a:r>
            <a:r>
              <a:rPr lang="en-US" dirty="0" smtClean="0"/>
              <a:t>Regex</a:t>
            </a:r>
            <a:endParaRPr lang="en-US" dirty="0"/>
          </a:p>
          <a:p>
            <a:r>
              <a:rPr lang="en-US" dirty="0"/>
              <a:t>Type strings: @</a:t>
            </a:r>
            <a:r>
              <a:rPr lang="en-US" dirty="0" err="1"/>
              <a:t>FieldDescriptor</a:t>
            </a:r>
            <a:r>
              <a:rPr lang="en-US" dirty="0"/>
              <a:t>, @</a:t>
            </a:r>
            <a:r>
              <a:rPr lang="en-US" dirty="0" err="1"/>
              <a:t>BinaryName</a:t>
            </a:r>
            <a:r>
              <a:rPr lang="en-US" dirty="0"/>
              <a:t>, @</a:t>
            </a:r>
            <a:r>
              <a:rPr lang="en-US" dirty="0" err="1" smtClean="0"/>
              <a:t>FullyQualifiedName</a:t>
            </a:r>
            <a:endParaRPr lang="en-US" dirty="0"/>
          </a:p>
          <a:p>
            <a:r>
              <a:rPr lang="en-US" dirty="0"/>
              <a:t>Interning:  @Interned</a:t>
            </a:r>
          </a:p>
          <a:p>
            <a:r>
              <a:rPr lang="en-US" dirty="0" smtClean="0"/>
              <a:t>Property </a:t>
            </a:r>
            <a:r>
              <a:rPr lang="en-US" dirty="0"/>
              <a:t>file keys</a:t>
            </a:r>
          </a:p>
          <a:p>
            <a:r>
              <a:rPr lang="en-US" dirty="0" smtClean="0"/>
              <a:t>Concurrency </a:t>
            </a:r>
            <a:r>
              <a:rPr lang="en-US" dirty="0"/>
              <a:t>annotations (JCIP book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Fake enumerations</a:t>
            </a:r>
          </a:p>
        </p:txBody>
      </p:sp>
    </p:spTree>
    <p:extLst>
      <p:ext uri="{BB962C8B-B14F-4D97-AF65-F5344CB8AC3E}">
        <p14:creationId xmlns:p14="http://schemas.microsoft.com/office/powerpoint/2010/main" val="682143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7:  declaration annotations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99715" cy="4525963"/>
          </a:xfrm>
        </p:spPr>
        <p:txBody>
          <a:bodyPr>
            <a:noAutofit/>
          </a:bodyPr>
          <a:lstStyle/>
          <a:p>
            <a:pPr lvl="1" eaLnBrk="1" hangingPunct="1">
              <a:buNone/>
            </a:pPr>
            <a:endParaRPr lang="en-US" sz="1000" b="1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 lvl="1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@Deprecated</a:t>
            </a:r>
          </a:p>
          <a:p>
            <a:pPr lvl="1">
              <a:buNone/>
            </a:pPr>
            <a:r>
              <a:rPr lang="en-US" sz="2400" b="1" dirty="0" smtClean="0">
                <a:latin typeface="Courier New" pitchFamily="49" charset="0"/>
              </a:rPr>
              <a:t>public class Date {</a:t>
            </a:r>
          </a:p>
          <a:p>
            <a:pPr lvl="1">
              <a:buNone/>
            </a:pPr>
            <a:r>
              <a:rPr lang="en-US" sz="2400" b="1" dirty="0" smtClean="0">
                <a:latin typeface="Courier New" pitchFamily="49" charset="0"/>
              </a:rPr>
              <a:t>  ...</a:t>
            </a:r>
          </a:p>
          <a:p>
            <a:pPr lvl="1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  @Override</a:t>
            </a:r>
          </a:p>
          <a:p>
            <a:pPr lvl="1">
              <a:buNone/>
            </a:pPr>
            <a:r>
              <a:rPr lang="en-US" sz="2400" b="1" dirty="0" smtClean="0">
                <a:latin typeface="Courier New" pitchFamily="49" charset="0"/>
              </a:rPr>
              <a:t>  </a:t>
            </a:r>
            <a:r>
              <a:rPr lang="en-US" sz="2400" b="1" dirty="0" err="1" smtClean="0">
                <a:latin typeface="Courier New" pitchFamily="49" charset="0"/>
              </a:rPr>
              <a:t>int</a:t>
            </a:r>
            <a:r>
              <a:rPr lang="en-US" sz="2400" b="1" dirty="0" smtClean="0">
                <a:latin typeface="Courier New" pitchFamily="49" charset="0"/>
              </a:rPr>
              <a:t> </a:t>
            </a:r>
            <a:r>
              <a:rPr lang="en-US" sz="2400" b="1" dirty="0" err="1" smtClean="0">
                <a:latin typeface="Courier New" pitchFamily="49" charset="0"/>
              </a:rPr>
              <a:t>compareTo</a:t>
            </a:r>
            <a:r>
              <a:rPr lang="en-US" sz="2400" b="1" dirty="0" smtClean="0">
                <a:latin typeface="Courier New" pitchFamily="49" charset="0"/>
              </a:rPr>
              <a:t>(Date other) { ... }</a:t>
            </a:r>
          </a:p>
          <a:p>
            <a:pPr lvl="1">
              <a:buNone/>
            </a:pPr>
            <a:r>
              <a:rPr lang="en-US" sz="2400" b="1" dirty="0" smtClean="0">
                <a:latin typeface="Courier New" pitchFamily="49" charset="0"/>
              </a:rPr>
              <a:t>  ...</a:t>
            </a:r>
          </a:p>
          <a:p>
            <a:pPr lvl="1">
              <a:buNone/>
            </a:pPr>
            <a:r>
              <a:rPr lang="en-US" sz="2400" b="1" dirty="0" smtClean="0">
                <a:latin typeface="Courier New" pitchFamily="49" charset="0"/>
              </a:rPr>
              <a:t>}</a:t>
            </a:r>
          </a:p>
          <a:p>
            <a:pPr eaLnBrk="1" hangingPunct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37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data structure APIs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US" dirty="0" smtClean="0"/>
              <a:t>JSR </a:t>
            </a:r>
            <a:r>
              <a:rPr lang="en-US" dirty="0"/>
              <a:t>310 Time</a:t>
            </a:r>
          </a:p>
          <a:p>
            <a:r>
              <a:rPr lang="en-US" dirty="0"/>
              <a:t>JSR 354 Money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Can define annotations to avoid run-time errors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593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JCP </a:t>
            </a:r>
            <a:r>
              <a:rPr lang="en-US" dirty="0"/>
              <a:t>process version 2.6</a:t>
            </a:r>
          </a:p>
          <a:p>
            <a:r>
              <a:rPr lang="en-US" dirty="0" smtClean="0"/>
              <a:t>Spec </a:t>
            </a:r>
            <a:r>
              <a:rPr lang="en-US" dirty="0"/>
              <a:t>is complete and stable</a:t>
            </a:r>
          </a:p>
          <a:p>
            <a:pPr lvl="1"/>
            <a:r>
              <a:rPr lang="en-US" dirty="0" smtClean="0"/>
              <a:t>some </a:t>
            </a:r>
            <a:r>
              <a:rPr lang="en-US" dirty="0"/>
              <a:t>changes are </a:t>
            </a:r>
            <a:r>
              <a:rPr lang="en-US" dirty="0" smtClean="0"/>
              <a:t>scheduled </a:t>
            </a:r>
            <a:r>
              <a:rPr lang="en-US" dirty="0"/>
              <a:t>for release </a:t>
            </a:r>
            <a:r>
              <a:rPr lang="en-US" dirty="0" smtClean="0"/>
              <a:t>in early 2012</a:t>
            </a:r>
            <a:endParaRPr lang="en-US" dirty="0"/>
          </a:p>
          <a:p>
            <a:pPr lvl="1"/>
            <a:r>
              <a:rPr lang="en-US" dirty="0" smtClean="0"/>
              <a:t>most </a:t>
            </a:r>
            <a:r>
              <a:rPr lang="en-US" dirty="0"/>
              <a:t>recent previous changes were in </a:t>
            </a:r>
            <a:r>
              <a:rPr lang="en-US" dirty="0" smtClean="0"/>
              <a:t>2009</a:t>
            </a:r>
            <a:endParaRPr lang="en-US" dirty="0"/>
          </a:p>
          <a:p>
            <a:r>
              <a:rPr lang="en-US" dirty="0"/>
              <a:t>Implementation </a:t>
            </a:r>
            <a:r>
              <a:rPr lang="en-US" dirty="0" smtClean="0"/>
              <a:t>complete except:</a:t>
            </a:r>
            <a:endParaRPr lang="en-US" dirty="0"/>
          </a:p>
          <a:p>
            <a:pPr lvl="1"/>
            <a:r>
              <a:rPr lang="en-US" dirty="0" smtClean="0"/>
              <a:t>parsing </a:t>
            </a:r>
            <a:r>
              <a:rPr lang="en-US" dirty="0"/>
              <a:t>of annotations on nested classes</a:t>
            </a:r>
          </a:p>
          <a:p>
            <a:pPr lvl="1"/>
            <a:r>
              <a:rPr lang="en-US" dirty="0" smtClean="0"/>
              <a:t>renumbering </a:t>
            </a:r>
            <a:r>
              <a:rPr lang="en-US" dirty="0"/>
              <a:t>an </a:t>
            </a:r>
            <a:r>
              <a:rPr lang="en-US" dirty="0" err="1"/>
              <a:t>enum</a:t>
            </a:r>
            <a:r>
              <a:rPr lang="en-US" dirty="0"/>
              <a:t> (trivial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eflection &amp; serialization (waiting for finalized spec)</a:t>
            </a:r>
            <a:endParaRPr lang="en-US" dirty="0"/>
          </a:p>
          <a:p>
            <a:r>
              <a:rPr lang="en-US" dirty="0" smtClean="0"/>
              <a:t>EDR </a:t>
            </a:r>
            <a:r>
              <a:rPr lang="en-US" dirty="0"/>
              <a:t>planned in </a:t>
            </a:r>
            <a:r>
              <a:rPr lang="en-US" dirty="0" smtClean="0"/>
              <a:t>early </a:t>
            </a:r>
            <a:r>
              <a:rPr lang="en-US" dirty="0"/>
              <a:t>2012, when reference implementation is complete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5690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JSR 308: annotations on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</a:t>
            </a:r>
            <a:r>
              <a:rPr lang="en-US" dirty="0" smtClean="0"/>
              <a:t>xtends </a:t>
            </a:r>
            <a:r>
              <a:rPr lang="en-US" dirty="0"/>
              <a:t>Java annotations</a:t>
            </a:r>
          </a:p>
          <a:p>
            <a:pPr lvl="1"/>
            <a:r>
              <a:rPr lang="en-US" dirty="0"/>
              <a:t> permits annotations to be written on any use of a type</a:t>
            </a:r>
          </a:p>
          <a:p>
            <a:pPr lvl="1"/>
            <a:r>
              <a:rPr lang="en-US" dirty="0"/>
              <a:t> defines syntax but not semantics</a:t>
            </a:r>
          </a:p>
          <a:p>
            <a:pPr lvl="1"/>
            <a:r>
              <a:rPr lang="en-US" dirty="0"/>
              <a:t> simple prefix syntax</a:t>
            </a:r>
          </a:p>
          <a:p>
            <a:endParaRPr lang="en-US" dirty="0"/>
          </a:p>
          <a:p>
            <a:r>
              <a:rPr lang="en-US" dirty="0"/>
              <a:t>Enables pluggable type-checking</a:t>
            </a:r>
          </a:p>
          <a:p>
            <a:pPr lvl="1"/>
            <a:r>
              <a:rPr lang="en-US" dirty="0"/>
              <a:t> detects and prevents errors, improves code quality</a:t>
            </a:r>
          </a:p>
          <a:p>
            <a:endParaRPr lang="en-US" dirty="0"/>
          </a:p>
          <a:p>
            <a:r>
              <a:rPr lang="en-US" dirty="0" err="1"/>
              <a:t>Specificaton</a:t>
            </a:r>
            <a:r>
              <a:rPr lang="en-US" dirty="0"/>
              <a:t> and implementation status</a:t>
            </a:r>
          </a:p>
          <a:p>
            <a:pPr lvl="1"/>
            <a:r>
              <a:rPr lang="en-US" dirty="0"/>
              <a:t> publicly available: http://types.cs.washington.edu/jsr308/</a:t>
            </a:r>
          </a:p>
          <a:p>
            <a:pPr lvl="1"/>
            <a:r>
              <a:rPr lang="en-US" dirty="0"/>
              <a:t> operational and in daily use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394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annotations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99715" cy="4525963"/>
          </a:xfrm>
        </p:spPr>
        <p:txBody>
          <a:bodyPr>
            <a:noAutofit/>
          </a:bodyPr>
          <a:lstStyle/>
          <a:p>
            <a:pPr marL="0" indent="0" eaLnBrk="1" hangingPunct="1">
              <a:buNone/>
            </a:pPr>
            <a:r>
              <a:rPr lang="en-US" b="1" dirty="0" smtClean="0"/>
              <a:t>JSR 308 </a:t>
            </a:r>
            <a:r>
              <a:rPr lang="en-US" dirty="0" smtClean="0"/>
              <a:t>permits annotating any use of a type</a:t>
            </a:r>
          </a:p>
          <a:p>
            <a:pPr lvl="1" eaLnBrk="1" hangingPunct="1">
              <a:buNone/>
            </a:pPr>
            <a:endParaRPr lang="en-US" sz="1000" b="1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 lvl="1" eaLnBrk="1" hangingPunct="1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@Untainted </a:t>
            </a:r>
            <a:r>
              <a:rPr lang="en-US" sz="2400" b="1" dirty="0" smtClean="0">
                <a:latin typeface="Courier New" pitchFamily="49" charset="0"/>
              </a:rPr>
              <a:t>String query;</a:t>
            </a:r>
          </a:p>
          <a:p>
            <a:pPr lvl="1" eaLnBrk="1" hangingPunct="1">
              <a:buNone/>
            </a:pPr>
            <a:r>
              <a:rPr lang="en-US" sz="2400" b="1" dirty="0" smtClean="0">
                <a:latin typeface="Courier New" pitchFamily="49" charset="0"/>
              </a:rPr>
              <a:t>List&lt;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@NonNull </a:t>
            </a:r>
            <a:r>
              <a:rPr lang="en-US" sz="2400" b="1" dirty="0" smtClean="0">
                <a:latin typeface="Courier New" pitchFamily="49" charset="0"/>
              </a:rPr>
              <a:t>String&gt; strings;</a:t>
            </a:r>
          </a:p>
          <a:p>
            <a:pPr lvl="1" eaLnBrk="1" hangingPunct="1">
              <a:buNone/>
            </a:pPr>
            <a:r>
              <a:rPr lang="en-US" sz="2400" b="1" dirty="0" err="1" smtClean="0">
                <a:latin typeface="Courier New" pitchFamily="49" charset="0"/>
              </a:rPr>
              <a:t>myGraph</a:t>
            </a:r>
            <a:r>
              <a:rPr lang="en-US" sz="2400" b="1" dirty="0" smtClean="0">
                <a:latin typeface="Courier New" pitchFamily="49" charset="0"/>
              </a:rPr>
              <a:t> = (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@Immutable</a:t>
            </a:r>
            <a:r>
              <a:rPr lang="en-US" sz="2400" b="1" dirty="0" smtClean="0">
                <a:latin typeface="Courier New" pitchFamily="49" charset="0"/>
              </a:rPr>
              <a:t> Graph) </a:t>
            </a:r>
            <a:r>
              <a:rPr lang="en-US" sz="2400" b="1" dirty="0" err="1" smtClean="0">
                <a:latin typeface="Courier New" pitchFamily="49" charset="0"/>
              </a:rPr>
              <a:t>tmpGraph</a:t>
            </a:r>
            <a:r>
              <a:rPr lang="en-US" sz="2400" b="1" dirty="0" smtClean="0">
                <a:latin typeface="Courier New" pitchFamily="49" charset="0"/>
              </a:rPr>
              <a:t>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GB" sz="2400" b="1" dirty="0" smtClean="0">
                <a:latin typeface="Courier New" pitchFamily="49" charset="0"/>
              </a:rPr>
              <a:t>class </a:t>
            </a:r>
            <a:r>
              <a:rPr lang="en-GB" sz="2400" b="1" dirty="0" err="1" smtClean="0">
                <a:latin typeface="Courier New" pitchFamily="49" charset="0"/>
              </a:rPr>
              <a:t>UnmodifiableList</a:t>
            </a:r>
            <a:r>
              <a:rPr lang="en-GB" sz="2400" b="1" dirty="0" smtClean="0">
                <a:latin typeface="Courier New" pitchFamily="49" charset="0"/>
              </a:rPr>
              <a:t>&lt;T&gt;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GB" sz="2400" b="1" dirty="0" smtClean="0">
                <a:latin typeface="Courier New" pitchFamily="49" charset="0"/>
              </a:rPr>
              <a:t>  implements </a:t>
            </a:r>
            <a:r>
              <a:rPr lang="en-GB" sz="2400" b="1" dirty="0" smtClean="0">
                <a:solidFill>
                  <a:srgbClr val="FF0000"/>
                </a:solidFill>
                <a:latin typeface="Courier New" pitchFamily="49" charset="0"/>
              </a:rPr>
              <a:t>@</a:t>
            </a:r>
            <a:r>
              <a:rPr lang="en-GB" sz="2400" b="1" dirty="0" err="1" smtClean="0">
                <a:solidFill>
                  <a:srgbClr val="FF0000"/>
                </a:solidFill>
                <a:latin typeface="Courier New" pitchFamily="49" charset="0"/>
              </a:rPr>
              <a:t>Readonly</a:t>
            </a:r>
            <a:r>
              <a:rPr lang="en-GB" sz="2400" b="1" dirty="0" smtClean="0">
                <a:latin typeface="Courier New" pitchFamily="49" charset="0"/>
              </a:rPr>
              <a:t> List&lt;</a:t>
            </a:r>
            <a:r>
              <a:rPr lang="en-GB" sz="2400" b="1" dirty="0" smtClean="0">
                <a:solidFill>
                  <a:srgbClr val="FF0000"/>
                </a:solidFill>
                <a:latin typeface="Courier New" pitchFamily="49" charset="0"/>
              </a:rPr>
              <a:t>@</a:t>
            </a:r>
            <a:r>
              <a:rPr lang="en-GB" sz="2400" b="1" dirty="0" err="1" smtClean="0">
                <a:solidFill>
                  <a:srgbClr val="FF0000"/>
                </a:solidFill>
                <a:latin typeface="Courier New" pitchFamily="49" charset="0"/>
              </a:rPr>
              <a:t>Readonly</a:t>
            </a:r>
            <a:r>
              <a:rPr lang="en-GB" sz="2400" b="1" dirty="0" smtClean="0">
                <a:latin typeface="Courier New" pitchFamily="49" charset="0"/>
              </a:rPr>
              <a:t> T&gt; {}</a:t>
            </a:r>
          </a:p>
        </p:txBody>
      </p:sp>
    </p:spTree>
    <p:extLst>
      <p:ext uri="{BB962C8B-B14F-4D97-AF65-F5344CB8AC3E}">
        <p14:creationId xmlns:p14="http://schemas.microsoft.com/office/powerpoint/2010/main" val="212863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Syntax vs. semantics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JSR </a:t>
            </a:r>
            <a:r>
              <a:rPr lang="en-US" dirty="0"/>
              <a:t>308 specifies </a:t>
            </a:r>
            <a:r>
              <a:rPr lang="en-US" dirty="0">
                <a:solidFill>
                  <a:srgbClr val="FF0000"/>
                </a:solidFill>
              </a:rPr>
              <a:t>syntax</a:t>
            </a:r>
            <a:r>
              <a:rPr lang="en-US" dirty="0"/>
              <a:t> but not </a:t>
            </a:r>
            <a:r>
              <a:rPr lang="en-US" dirty="0">
                <a:solidFill>
                  <a:srgbClr val="FF0000"/>
                </a:solidFill>
              </a:rPr>
              <a:t>semantics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change to </a:t>
            </a:r>
            <a:r>
              <a:rPr lang="en-US" dirty="0" smtClean="0"/>
              <a:t>Java compile-time</a:t>
            </a:r>
            <a:r>
              <a:rPr lang="en-US" dirty="0"/>
              <a:t>, load-time, or run-time </a:t>
            </a:r>
            <a:r>
              <a:rPr lang="en-US" dirty="0" smtClean="0"/>
              <a:t>semantics</a:t>
            </a:r>
          </a:p>
          <a:p>
            <a:r>
              <a:rPr lang="en-US" dirty="0" smtClean="0"/>
              <a:t>Motivation</a:t>
            </a:r>
            <a:r>
              <a:rPr lang="en-US" dirty="0"/>
              <a:t>:  type qualifiers and pluggable type-checking</a:t>
            </a:r>
          </a:p>
          <a:p>
            <a:pPr lvl="1"/>
            <a:r>
              <a:rPr lang="en-US" dirty="0" smtClean="0"/>
              <a:t>Prevent/detect </a:t>
            </a:r>
            <a:r>
              <a:rPr lang="en-US" dirty="0"/>
              <a:t>errors, improve code </a:t>
            </a:r>
            <a:r>
              <a:rPr lang="en-US" dirty="0" smtClean="0"/>
              <a:t>quality</a:t>
            </a:r>
            <a:endParaRPr lang="en-US" dirty="0"/>
          </a:p>
          <a:p>
            <a:r>
              <a:rPr lang="en-US" dirty="0" smtClean="0"/>
              <a:t>Semantics:  An </a:t>
            </a:r>
            <a:r>
              <a:rPr lang="en-US" dirty="0">
                <a:solidFill>
                  <a:srgbClr val="FF0000"/>
                </a:solidFill>
              </a:rPr>
              <a:t>annotation processor </a:t>
            </a:r>
            <a:r>
              <a:rPr lang="en-US" dirty="0"/>
              <a:t>(compiler plug-in) can handle type </a:t>
            </a:r>
            <a:r>
              <a:rPr lang="en-US" dirty="0" smtClean="0"/>
              <a:t>annotations</a:t>
            </a:r>
            <a:endParaRPr lang="en-US" dirty="0"/>
          </a:p>
          <a:p>
            <a:pPr lvl="1"/>
            <a:r>
              <a:rPr lang="en-US" dirty="0" smtClean="0"/>
              <a:t>Detect </a:t>
            </a:r>
            <a:r>
              <a:rPr lang="en-US" dirty="0"/>
              <a:t>run-time errors at compile time</a:t>
            </a:r>
          </a:p>
          <a:p>
            <a:pPr lvl="1"/>
            <a:r>
              <a:rPr lang="en-US" dirty="0" smtClean="0"/>
              <a:t>Compiler </a:t>
            </a:r>
            <a:r>
              <a:rPr lang="en-US" dirty="0"/>
              <a:t>issues additional errors/warnings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20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Java </a:t>
            </a:r>
            <a:r>
              <a:rPr lang="en-US" dirty="0"/>
              <a:t>syntax</a:t>
            </a:r>
          </a:p>
          <a:p>
            <a:r>
              <a:rPr lang="en-US" dirty="0" err="1"/>
              <a:t>Classfile</a:t>
            </a:r>
            <a:r>
              <a:rPr lang="en-US" dirty="0"/>
              <a:t> </a:t>
            </a:r>
            <a:r>
              <a:rPr lang="en-US" dirty="0" smtClean="0"/>
              <a:t>representation</a:t>
            </a:r>
            <a:endParaRPr lang="en-US" dirty="0"/>
          </a:p>
          <a:p>
            <a:r>
              <a:rPr lang="en-US" dirty="0"/>
              <a:t>Relationship to other projects:</a:t>
            </a:r>
          </a:p>
          <a:p>
            <a:pPr lvl="1"/>
            <a:r>
              <a:rPr lang="fr-FR" dirty="0"/>
              <a:t> Java SE 8 </a:t>
            </a:r>
            <a:r>
              <a:rPr lang="fr-FR" dirty="0" err="1" smtClean="0"/>
              <a:t>language</a:t>
            </a:r>
            <a:r>
              <a:rPr lang="fr-FR" dirty="0" smtClean="0"/>
              <a:t> </a:t>
            </a:r>
            <a:r>
              <a:rPr lang="fr-FR" dirty="0"/>
              <a:t>changes</a:t>
            </a:r>
          </a:p>
          <a:p>
            <a:pPr lvl="1"/>
            <a:r>
              <a:rPr lang="en-US" dirty="0"/>
              <a:t> Checker Framework (pluggable type-checking)</a:t>
            </a:r>
          </a:p>
          <a:p>
            <a:pPr lvl="1"/>
            <a:r>
              <a:rPr lang="en-US" dirty="0"/>
              <a:t> JSR 269: annotation processing</a:t>
            </a:r>
          </a:p>
          <a:p>
            <a:pPr lvl="1"/>
            <a:r>
              <a:rPr lang="en-US" dirty="0"/>
              <a:t> JSR 305: standard annotations for code quality</a:t>
            </a:r>
          </a:p>
          <a:p>
            <a:pPr lvl="1"/>
            <a:r>
              <a:rPr lang="en-US" dirty="0"/>
              <a:t> New </a:t>
            </a:r>
            <a:r>
              <a:rPr lang="en-US" dirty="0" err="1"/>
              <a:t>datatype</a:t>
            </a:r>
            <a:r>
              <a:rPr lang="en-US" dirty="0"/>
              <a:t> libraries: JSR 310 Time, JSR 354 </a:t>
            </a:r>
            <a:r>
              <a:rPr lang="en-US" dirty="0" smtClean="0"/>
              <a:t>Money</a:t>
            </a:r>
            <a:endParaRPr lang="en-US" dirty="0"/>
          </a:p>
          <a:p>
            <a:r>
              <a:rPr lang="en-US" dirty="0" smtClean="0"/>
              <a:t>Logistics</a:t>
            </a:r>
            <a:endParaRPr lang="en-US" dirty="0"/>
          </a:p>
          <a:p>
            <a:r>
              <a:rPr lang="en-US" dirty="0"/>
              <a:t>Conclusion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73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Prefix syntax:</a:t>
            </a:r>
            <a:br>
              <a:rPr lang="en-US" dirty="0" smtClean="0"/>
            </a:br>
            <a:r>
              <a:rPr lang="en-US" dirty="0" smtClean="0"/>
              <a:t>annotation appears before the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51816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class Folder&lt;F extends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@Existing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File&gt; { ... }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fr-FR" sz="1600" b="1" dirty="0" smtClean="0">
                <a:latin typeface="Courier New" pitchFamily="49" charset="0"/>
                <a:cs typeface="Courier New" pitchFamily="49" charset="0"/>
              </a:rPr>
              <a:t>class </a:t>
            </a:r>
            <a:r>
              <a:rPr lang="fr-FR" sz="1600" b="1" dirty="0" err="1" smtClean="0">
                <a:latin typeface="Courier New" pitchFamily="49" charset="0"/>
                <a:cs typeface="Courier New" pitchFamily="49" charset="0"/>
              </a:rPr>
              <a:t>UnmodifiableList</a:t>
            </a:r>
            <a:r>
              <a:rPr lang="fr-FR" sz="1600" b="1" dirty="0" smtClean="0">
                <a:latin typeface="Courier New" pitchFamily="49" charset="0"/>
                <a:cs typeface="Courier New" pitchFamily="49" charset="0"/>
              </a:rPr>
              <a:t>&lt;T&gt; </a:t>
            </a:r>
            <a:r>
              <a:rPr lang="fr-FR" sz="1600" b="1" dirty="0" err="1" smtClean="0">
                <a:latin typeface="Courier New" pitchFamily="49" charset="0"/>
                <a:cs typeface="Courier New" pitchFamily="49" charset="0"/>
              </a:rPr>
              <a:t>implements</a:t>
            </a:r>
            <a:r>
              <a:rPr lang="fr-FR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fr-FR" sz="16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Readonly</a:t>
            </a:r>
            <a:r>
              <a:rPr lang="fr-FR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fr-FR" sz="1600" b="1" dirty="0" smtClean="0">
                <a:latin typeface="Courier New" pitchFamily="49" charset="0"/>
                <a:cs typeface="Courier New" pitchFamily="49" charset="0"/>
              </a:rPr>
              <a:t>List&lt;</a:t>
            </a:r>
            <a:r>
              <a:rPr lang="fr-FR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fr-FR" sz="16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Readonly</a:t>
            </a:r>
            <a:r>
              <a:rPr lang="fr-FR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fr-FR" sz="1600" b="1" dirty="0" smtClean="0">
                <a:latin typeface="Courier New" pitchFamily="49" charset="0"/>
                <a:cs typeface="Courier New" pitchFamily="49" charset="0"/>
              </a:rPr>
              <a:t>T&gt; { ... }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monitorTemperature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() throws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@Critical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TemperatureException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{ ... }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endParaRPr lang="fr-FR" sz="1600" b="1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fr-FR" sz="1600" b="1" dirty="0" err="1" smtClean="0">
                <a:latin typeface="Courier New" pitchFamily="49" charset="0"/>
                <a:cs typeface="Courier New" pitchFamily="49" charset="0"/>
              </a:rPr>
              <a:t>Map</a:t>
            </a:r>
            <a:r>
              <a:rPr lang="fr-FR" sz="1600" b="1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fr-FR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fr-FR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NonNull</a:t>
            </a:r>
            <a:r>
              <a:rPr lang="fr-FR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fr-FR" sz="1600" b="1" dirty="0">
                <a:latin typeface="Courier New" pitchFamily="49" charset="0"/>
                <a:cs typeface="Courier New" pitchFamily="49" charset="0"/>
              </a:rPr>
              <a:t>String, </a:t>
            </a:r>
            <a:r>
              <a:rPr lang="fr-FR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fr-FR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NonEmpty</a:t>
            </a:r>
            <a:r>
              <a:rPr lang="fr-FR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fr-FR" sz="1600" b="1" dirty="0">
                <a:latin typeface="Courier New" pitchFamily="49" charset="0"/>
                <a:cs typeface="Courier New" pitchFamily="49" charset="0"/>
              </a:rPr>
              <a:t>List&lt;</a:t>
            </a:r>
            <a:r>
              <a:rPr lang="fr-FR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fr-FR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Readonly</a:t>
            </a:r>
            <a:r>
              <a:rPr lang="fr-FR" sz="1600" b="1" dirty="0">
                <a:latin typeface="Courier New" pitchFamily="49" charset="0"/>
                <a:cs typeface="Courier New" pitchFamily="49" charset="0"/>
              </a:rPr>
              <a:t> Document&gt;&gt; files;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Collection&lt;? super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@Existing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File&gt; files;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MyClass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@Immutable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? extends Comparable&lt;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MyClass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&gt;&gt; unchangeable;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Map . 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16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NonNull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Entry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keyAndValue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endParaRPr lang="en-US" sz="16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 (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16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NonNull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String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myObject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 o.&lt;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16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NonNull</a:t>
            </a:r>
            <a:r>
              <a:rPr lang="en-US" sz="1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String&gt;m("...")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 new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@Interned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MyObject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 new 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NonEmpty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@</a:t>
            </a:r>
            <a:r>
              <a:rPr lang="en-US" sz="1600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Readonly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List&lt;String&gt;(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myNonEmptyStringSet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 new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&lt;String&gt;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@Interned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MyObject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()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class </a:t>
            </a:r>
            <a:r>
              <a:rPr lang="en-US" sz="1600" b="1" dirty="0" err="1">
                <a:latin typeface="Courier New" pitchFamily="49" charset="0"/>
                <a:cs typeface="Courier New" pitchFamily="49" charset="0"/>
              </a:rPr>
              <a:t>MyClass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&lt;</a:t>
            </a:r>
            <a:r>
              <a:rPr lang="en-US" sz="16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@Immutable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T&gt; { ...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76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Array and receiver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Array </a:t>
            </a:r>
            <a:r>
              <a:rPr lang="en-US" dirty="0"/>
              <a:t>annotations appear before the relevant part of the </a:t>
            </a:r>
            <a:r>
              <a:rPr lang="en-US" dirty="0" smtClean="0"/>
              <a:t>type</a:t>
            </a:r>
            <a:endParaRPr lang="en-US" dirty="0"/>
          </a:p>
          <a:p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 marL="400050" lvl="1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@English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String </a:t>
            </a:r>
            <a:r>
              <a:rPr lang="en-US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NonEmpty</a:t>
            </a:r>
            <a:r>
              <a:rPr lang="en-US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[]</a:t>
            </a:r>
          </a:p>
          <a:p>
            <a:pPr marL="400050" lvl="1" indent="0">
              <a:buNone/>
            </a:pPr>
            <a:endParaRPr lang="en-US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marL="400050" lvl="1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Readonly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Document [][] docs1</a:t>
            </a:r>
          </a:p>
          <a:p>
            <a:pPr marL="400050" lvl="1" indent="0"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Document 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Readonly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[][] docs2</a:t>
            </a:r>
          </a:p>
          <a:p>
            <a:pPr marL="400050" lvl="1" indent="0"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Document[] 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Readonly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[] docs3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Explicit receiver (“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this</a:t>
            </a:r>
            <a:r>
              <a:rPr lang="en-US" dirty="0" smtClean="0"/>
              <a:t>” parameter); these are </a:t>
            </a:r>
            <a:r>
              <a:rPr lang="en-US" u="sng" dirty="0" smtClean="0"/>
              <a:t>equivalent</a:t>
            </a:r>
            <a:r>
              <a:rPr lang="en-US" dirty="0" smtClean="0"/>
              <a:t>:</a:t>
            </a:r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String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toString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() {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...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 marL="457200" lvl="1" indent="0">
              <a:buNone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String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toString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MyClass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this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) { ... }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Presence </a:t>
            </a:r>
            <a:r>
              <a:rPr lang="en-US" dirty="0"/>
              <a:t>or absence of the this parameter has no effect on </a:t>
            </a:r>
            <a:r>
              <a:rPr lang="en-US" dirty="0" smtClean="0"/>
              <a:t>semantics</a:t>
            </a:r>
          </a:p>
          <a:p>
            <a:pPr lvl="1"/>
            <a:r>
              <a:rPr lang="en-US" dirty="0" smtClean="0"/>
              <a:t>No special type annotation syntax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96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Distinguishing declaration annotations from type annotations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@Target(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ElementType.METHOD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public @interface 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Override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{ }</a:t>
            </a:r>
          </a:p>
          <a:p>
            <a:pPr marL="0" indent="0">
              <a:buNone/>
            </a:pP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@Target(</a:t>
            </a:r>
            <a:r>
              <a:rPr lang="en-US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ElementType.TYPE_USE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0" indent="0"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public @interface </a:t>
            </a:r>
            <a:r>
              <a:rPr lang="en-US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NonNull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{ ... }</a:t>
            </a:r>
          </a:p>
          <a:p>
            <a:pPr marL="0" indent="0"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@Override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NonNull</a:t>
            </a:r>
            <a:r>
              <a:rPr lang="en-US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String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toString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() { ... }</a:t>
            </a:r>
          </a:p>
          <a:p>
            <a:pPr marL="0" indent="0">
              <a:buNone/>
            </a:pPr>
            <a:endParaRPr lang="en-US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72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Class file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Java </a:t>
            </a:r>
            <a:r>
              <a:rPr lang="en-US" dirty="0"/>
              <a:t>stores </a:t>
            </a:r>
            <a:r>
              <a:rPr lang="en-US" dirty="0" err="1"/>
              <a:t>declaraton</a:t>
            </a:r>
            <a:r>
              <a:rPr lang="en-US" dirty="0"/>
              <a:t> annotations in </a:t>
            </a:r>
            <a:r>
              <a:rPr lang="en-US" dirty="0" err="1"/>
              <a:t>classfile</a:t>
            </a:r>
            <a:r>
              <a:rPr lang="en-US" dirty="0"/>
              <a:t> </a:t>
            </a:r>
            <a:r>
              <a:rPr lang="en-US" dirty="0" smtClean="0"/>
              <a:t>attributes</a:t>
            </a:r>
            <a:endParaRPr lang="en-US" dirty="0"/>
          </a:p>
          <a:p>
            <a:pPr lvl="1"/>
            <a:r>
              <a:rPr lang="en-US" dirty="0"/>
              <a:t>For formal </a:t>
            </a:r>
            <a:r>
              <a:rPr lang="en-US" dirty="0" smtClean="0"/>
              <a:t>parameters: </a:t>
            </a:r>
            <a:r>
              <a:rPr lang="en-US" dirty="0" err="1" smtClean="0"/>
              <a:t>RuntimeVisibleParameterAnnotations</a:t>
            </a:r>
            <a:r>
              <a:rPr lang="en-US" dirty="0" smtClean="0"/>
              <a:t>  and </a:t>
            </a:r>
            <a:r>
              <a:rPr lang="en-US" dirty="0" err="1" smtClean="0"/>
              <a:t>RuntimeInvisibleParameterAnnotations</a:t>
            </a:r>
            <a:r>
              <a:rPr lang="en-US" dirty="0" smtClean="0"/>
              <a:t> </a:t>
            </a:r>
            <a:endParaRPr lang="en-US" dirty="0"/>
          </a:p>
          <a:p>
            <a:pPr lvl="1"/>
            <a:r>
              <a:rPr lang="en-US" dirty="0" smtClean="0"/>
              <a:t>For </a:t>
            </a:r>
            <a:r>
              <a:rPr lang="en-US" dirty="0"/>
              <a:t>fields, methods, and classes</a:t>
            </a:r>
            <a:r>
              <a:rPr lang="en-US" dirty="0" smtClean="0"/>
              <a:t>:  </a:t>
            </a:r>
            <a:r>
              <a:rPr lang="en-US" dirty="0" err="1"/>
              <a:t>RuntimeVisibleAnnotations</a:t>
            </a:r>
            <a:r>
              <a:rPr lang="en-US" dirty="0"/>
              <a:t> </a:t>
            </a:r>
            <a:r>
              <a:rPr lang="en-US" dirty="0" smtClean="0"/>
              <a:t> and </a:t>
            </a:r>
            <a:r>
              <a:rPr lang="en-US" dirty="0" err="1" smtClean="0"/>
              <a:t>RuntimeInvisibleAnnotations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JSR 308 defines two </a:t>
            </a:r>
            <a:r>
              <a:rPr lang="en-US" dirty="0"/>
              <a:t>new </a:t>
            </a:r>
            <a:r>
              <a:rPr lang="en-US" dirty="0" err="1"/>
              <a:t>classfile</a:t>
            </a:r>
            <a:r>
              <a:rPr lang="en-US" dirty="0"/>
              <a:t> attributes: </a:t>
            </a:r>
            <a:r>
              <a:rPr lang="en-US" dirty="0" err="1"/>
              <a:t>RuntimeVisibleTypeAnnotations</a:t>
            </a:r>
            <a:r>
              <a:rPr lang="en-US" dirty="0"/>
              <a:t> and </a:t>
            </a:r>
            <a:r>
              <a:rPr lang="en-US" dirty="0" err="1" smtClean="0"/>
              <a:t>RuntimeInvisibleTypeAnnotations</a:t>
            </a:r>
            <a:endParaRPr lang="en-US" dirty="0"/>
          </a:p>
          <a:p>
            <a:pPr lvl="1"/>
            <a:r>
              <a:rPr lang="en-US" dirty="0" smtClean="0"/>
              <a:t>structurally identical to corresponding declaration annotations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Also stores </a:t>
            </a:r>
            <a:r>
              <a:rPr lang="en-US" dirty="0"/>
              <a:t>local variable declaration </a:t>
            </a:r>
            <a:r>
              <a:rPr lang="en-US" dirty="0" smtClean="0"/>
              <a:t>annotations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End of JSR 308 specification.</a:t>
            </a:r>
            <a:br>
              <a:rPr lang="en-US" dirty="0" smtClean="0"/>
            </a:br>
            <a:r>
              <a:rPr lang="en-US" dirty="0" smtClean="0"/>
              <a:t>Now, discuss relationship to other projects.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609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1251</Words>
  <Application>Microsoft Office PowerPoint</Application>
  <PresentationFormat>On-screen Show (4:3)</PresentationFormat>
  <Paragraphs>243</Paragraphs>
  <Slides>22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JSR 308:  Type Annotations  Making Java annotations more general and more useful  </vt:lpstr>
      <vt:lpstr>Java 7:  declaration annotations</vt:lpstr>
      <vt:lpstr>Type annotations</vt:lpstr>
      <vt:lpstr>Syntax vs. semantics</vt:lpstr>
      <vt:lpstr>Outline</vt:lpstr>
      <vt:lpstr>Prefix syntax: annotation appears before the type</vt:lpstr>
      <vt:lpstr>Array and receiver syntax</vt:lpstr>
      <vt:lpstr>Distinguishing declaration annotations from type annotations</vt:lpstr>
      <vt:lpstr>Class file format</vt:lpstr>
      <vt:lpstr>Java SE 8 language changes</vt:lpstr>
      <vt:lpstr>JSR 269:  Annotation processing API</vt:lpstr>
      <vt:lpstr>Pluggable type-checking</vt:lpstr>
      <vt:lpstr>Java’s type checking is too weak</vt:lpstr>
      <vt:lpstr>Some errors are silent</vt:lpstr>
      <vt:lpstr>Solution:  Pluggable type systems</vt:lpstr>
      <vt:lpstr>Pluggable types in practice</vt:lpstr>
      <vt:lpstr>@Regex annotation</vt:lpstr>
      <vt:lpstr>Standard type annotations in Java SE 8?</vt:lpstr>
      <vt:lpstr>Candidate standard annotations</vt:lpstr>
      <vt:lpstr>New data structure APIs</vt:lpstr>
      <vt:lpstr>Logistics</vt:lpstr>
      <vt:lpstr>JSR 308: annotations on types</vt:lpstr>
    </vt:vector>
  </TitlesOfParts>
  <Company>UW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JSR 308:  Type Annotations  Making Java annotations more general and more useful</dc:title>
  <dc:creator>cse</dc:creator>
  <cp:lastModifiedBy>cse</cp:lastModifiedBy>
  <cp:revision>10</cp:revision>
  <dcterms:created xsi:type="dcterms:W3CDTF">2012-01-10T17:58:58Z</dcterms:created>
  <dcterms:modified xsi:type="dcterms:W3CDTF">2012-01-12T21:10:57Z</dcterms:modified>
</cp:coreProperties>
</file>