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33"/>
  </p:notesMasterIdLst>
  <p:handoutMasterIdLst>
    <p:handoutMasterId r:id="rId34"/>
  </p:handoutMasterIdLst>
  <p:sldIdLst>
    <p:sldId id="268" r:id="rId2"/>
    <p:sldId id="270" r:id="rId3"/>
    <p:sldId id="272" r:id="rId4"/>
    <p:sldId id="273" r:id="rId5"/>
    <p:sldId id="300" r:id="rId6"/>
    <p:sldId id="274" r:id="rId7"/>
    <p:sldId id="275" r:id="rId8"/>
    <p:sldId id="276" r:id="rId9"/>
    <p:sldId id="277" r:id="rId10"/>
    <p:sldId id="278" r:id="rId11"/>
    <p:sldId id="302" r:id="rId12"/>
    <p:sldId id="301" r:id="rId13"/>
    <p:sldId id="282" r:id="rId14"/>
    <p:sldId id="303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2" r:id="rId24"/>
    <p:sldId id="293" r:id="rId25"/>
    <p:sldId id="294" r:id="rId26"/>
    <p:sldId id="295" r:id="rId27"/>
    <p:sldId id="299" r:id="rId28"/>
    <p:sldId id="297" r:id="rId29"/>
    <p:sldId id="304" r:id="rId30"/>
    <p:sldId id="305" r:id="rId31"/>
    <p:sldId id="298" r:id="rId32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Hillewaere" initials="V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7CE29"/>
    <a:srgbClr val="F89938"/>
    <a:srgbClr val="FA4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5" autoAdjust="0"/>
    <p:restoredTop sz="94682" autoAdjust="0"/>
  </p:normalViewPr>
  <p:slideViewPr>
    <p:cSldViewPr snapToGrid="0" snapToObjects="1"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-75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B0A62-8E67-4C9C-BD0A-1B623B6FF41A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087D8-3AD0-4D7C-955B-12306B598C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96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52BF5-329B-4DBF-99DF-ACF46ECAA31D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508A-4740-4BC3-A527-DDCBEA2949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3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Programmers wish to prevent these.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57C45C-133B-4E2A-A721-CDA02D6167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Also:</a:t>
            </a:r>
            <a:r>
              <a:rPr lang="en-US" baseline="0" dirty="0" smtClean="0"/>
              <a:t> 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UnsupportedOperationException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2CCB1B-A173-CA4C-8538-C2EF296441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method call, overriding,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508A-4740-4BC3-A527-DDCBEA2949C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DEBBA6-B61F-4BFE-B195-C46BEA3B52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Catch me anytime for a demo.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793724"/>
            <a:ext cx="7772400" cy="1470025"/>
          </a:xfrm>
        </p:spPr>
        <p:txBody>
          <a:bodyPr/>
          <a:lstStyle>
            <a:lvl1pPr>
              <a:defRPr u="none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263749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titelstijl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C78-26EE-F449-AB4E-4B63390B0AE5}" type="datetimeFigureOut">
              <a:rPr lang="nl-NL" smtClean="0"/>
              <a:pPr/>
              <a:t>17-4-2012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84B9-3F68-5742-A954-E288251FCFB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914849"/>
            <a:ext cx="7772400" cy="1362075"/>
          </a:xfrm>
        </p:spPr>
        <p:txBody>
          <a:bodyPr anchor="ctr"/>
          <a:lstStyle>
            <a:lvl1pPr algn="ctr">
              <a:defRPr sz="4000" b="1" cap="all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360" y="4856164"/>
            <a:ext cx="7772400" cy="89393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C78-26EE-F449-AB4E-4B63390B0AE5}" type="datetimeFigureOut">
              <a:rPr lang="nl-NL" smtClean="0"/>
              <a:pPr/>
              <a:t>17-4-2012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84B9-3F68-5742-A954-E288251FCFB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00FF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07697-3216-BF49-AE76-CEF5DB81B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1BC78-26EE-F449-AB4E-4B63390B0AE5}" type="datetimeFigureOut">
              <a:rPr lang="nl-NL" smtClean="0"/>
              <a:pPr/>
              <a:t>17-4-2012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pag.csail.mit.edu/jsr30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types.cs.washington.edu/jsr30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5800" y="22764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0000FF"/>
                </a:solidFill>
              </a:rPr>
              <a:t>Detecting and preventing bugs</a:t>
            </a:r>
            <a:br>
              <a:rPr lang="en-US" sz="4400" b="1" dirty="0" smtClean="0">
                <a:solidFill>
                  <a:srgbClr val="0000FF"/>
                </a:solidFill>
              </a:rPr>
            </a:br>
            <a:r>
              <a:rPr lang="en-US" sz="4400" b="1" dirty="0" smtClean="0">
                <a:solidFill>
                  <a:srgbClr val="0000FF"/>
                </a:solidFill>
              </a:rPr>
              <a:t>with pluggable type-checking</a:t>
            </a:r>
            <a:endParaRPr kumimoji="0" lang="nl-NL" sz="4400" b="1" i="0" u="none" strike="noStrike" kern="1200" cap="all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0800" dist="38100" dir="2700000">
                  <a:schemeClr val="bg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el 2"/>
          <p:cNvSpPr txBox="1">
            <a:spLocks/>
          </p:cNvSpPr>
          <p:nvPr/>
        </p:nvSpPr>
        <p:spPr>
          <a:xfrm>
            <a:off x="1371600" y="3867148"/>
            <a:ext cx="6400800" cy="23589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 smtClean="0"/>
              <a:t>Michael D. Ernst</a:t>
            </a:r>
          </a:p>
          <a:p>
            <a:pPr algn="ctr"/>
            <a:r>
              <a:rPr lang="en-US" sz="2800" dirty="0" smtClean="0"/>
              <a:t>University of Washington</a:t>
            </a:r>
            <a:endParaRPr lang="en-US" sz="2400" dirty="0" smtClean="0"/>
          </a:p>
          <a:p>
            <a:pPr algn="ctr"/>
            <a:r>
              <a:rPr lang="en-US" sz="2400" dirty="0" smtClean="0"/>
              <a:t>Joint work with Werner </a:t>
            </a:r>
            <a:r>
              <a:rPr lang="en-US" sz="2400" dirty="0" err="1" smtClean="0"/>
              <a:t>Dietl</a:t>
            </a:r>
            <a:r>
              <a:rPr lang="en-US" sz="2400" dirty="0" smtClean="0"/>
              <a:t>, and many others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http://types.cs.washington.edu/jsr308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268513" y="447675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NonNull</a:t>
            </a:r>
            <a:r>
              <a:rPr lang="en-US" sz="2000" dirty="0">
                <a:solidFill>
                  <a:schemeClr val="tx1"/>
                </a:solidFill>
              </a:rPr>
              <a:t> String&gt; </a:t>
            </a:r>
            <a:r>
              <a:rPr lang="en-US" sz="2000" dirty="0" err="1">
                <a:solidFill>
                  <a:schemeClr val="tx1"/>
                </a:solidFill>
              </a:rPr>
              <a:t>lst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r>
              <a:rPr lang="en-US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What bugs can you detect &amp; prevent? 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1600200"/>
            <a:ext cx="8563429" cy="505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Null dereferences 				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@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NonNull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Mutation and side-effects 		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@Immutable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Concurrency:  locking			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@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GuardedBy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Security:  encryption,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							@Encrypted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tainting		</a:t>
            </a:r>
            <a:r>
              <a:rPr lang="en-US" sz="2200" dirty="0" smtClean="0"/>
              <a:t>			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Aliasing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										@Linear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sz="2200" dirty="0" smtClean="0"/>
              <a:t>Equality tests 			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@Interned</a:t>
            </a:r>
            <a:endParaRPr lang="en-US" sz="2200" dirty="0" smtClean="0"/>
          </a:p>
          <a:p>
            <a:pPr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Strings:  localization,							</a:t>
            </a:r>
            <a:r>
              <a:rPr lang="en-US" sz="22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@Localized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regular expression syntax,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@Regex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signature format		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FullyQualified</a:t>
            </a:r>
            <a:endParaRPr lang="en-US" sz="2200" dirty="0" smtClean="0"/>
          </a:p>
          <a:p>
            <a:pPr lvl="0">
              <a:spcBef>
                <a:spcPct val="20000"/>
              </a:spcBef>
              <a:defRPr/>
            </a:pPr>
            <a:r>
              <a:rPr lang="en-US" sz="2200" dirty="0" err="1"/>
              <a:t>E</a:t>
            </a:r>
            <a:r>
              <a:rPr lang="en-US" sz="2200" dirty="0" err="1" smtClean="0"/>
              <a:t>numeractions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									@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Fenum</a:t>
            </a:r>
            <a:endParaRPr lang="en-US" sz="2200" dirty="0" smtClean="0"/>
          </a:p>
          <a:p>
            <a:pPr>
              <a:spcBef>
                <a:spcPct val="20000"/>
              </a:spcBef>
              <a:defRPr/>
            </a:pPr>
            <a:r>
              <a:rPr lang="en-US" sz="2200" dirty="0" err="1" smtClean="0"/>
              <a:t>Typestate</a:t>
            </a:r>
            <a:r>
              <a:rPr lang="en-US" sz="2200" dirty="0" smtClean="0"/>
              <a:t> (e.g., open/closed files)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				@State</a:t>
            </a:r>
            <a:endParaRPr lang="en-US" sz="2200" dirty="0" smtClean="0"/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Users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can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write their own checkers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!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1230868"/>
            <a:ext cx="2620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annotation you write: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238757"/>
            <a:ext cx="29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property you care about: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3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checker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99714" cy="47860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Run in IDE or on command line</a:t>
            </a:r>
          </a:p>
          <a:p>
            <a:r>
              <a:rPr lang="en-US" dirty="0" smtClean="0"/>
              <a:t>Works as a compiler plug-in (annotation processor)</a:t>
            </a:r>
          </a:p>
          <a:p>
            <a:r>
              <a:rPr lang="en-US" dirty="0" smtClean="0"/>
              <a:t>Uses familiar error messages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6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–processor </a:t>
            </a:r>
            <a:r>
              <a:rPr lang="en-US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MyFile.java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MyFile.java:9: incompatible types.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nonNullVar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nullableValue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;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             ^</a:t>
            </a:r>
            <a:b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found   : @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String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required: @NonNull String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12</a:t>
            </a:fld>
            <a:endParaRPr lang="nl-NL" dirty="0"/>
          </a:p>
        </p:txBody>
      </p:sp>
      <p:pic>
        <p:nvPicPr>
          <p:cNvPr id="2050" name="Picture 2" descr="C:\cygwin\home\mernst\sync\screen-shot-che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4589" y="3219958"/>
            <a:ext cx="6219590" cy="35015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effective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3,000,000 LOC checked</a:t>
            </a:r>
          </a:p>
          <a:p>
            <a:r>
              <a:rPr lang="en-US" dirty="0" smtClean="0"/>
              <a:t>Each checker found errors in each code base it ran on</a:t>
            </a:r>
          </a:p>
          <a:p>
            <a:pPr lvl="1"/>
            <a:r>
              <a:rPr lang="en-US" dirty="0" smtClean="0"/>
              <a:t>Verified by a human and fixed</a:t>
            </a:r>
          </a:p>
          <a:p>
            <a:endParaRPr lang="en-US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case 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Compiler messages:  8 wrong keys in Checker Framework</a:t>
            </a:r>
          </a:p>
          <a:p>
            <a:r>
              <a:rPr lang="en-US" dirty="0" smtClean="0"/>
              <a:t>Fake enumerations:  minor problems in Swing, </a:t>
            </a:r>
            <a:r>
              <a:rPr lang="en-US" dirty="0" err="1" smtClean="0"/>
              <a:t>JabRef</a:t>
            </a:r>
            <a:endParaRPr lang="en-US" dirty="0" smtClean="0"/>
          </a:p>
          <a:p>
            <a:r>
              <a:rPr lang="en-US" dirty="0" smtClean="0"/>
              <a:t>Signature strings:  28 errors in </a:t>
            </a:r>
            <a:r>
              <a:rPr lang="en-US" dirty="0" err="1" smtClean="0"/>
              <a:t>OpenJDK</a:t>
            </a:r>
            <a:r>
              <a:rPr lang="en-US" dirty="0" smtClean="0"/>
              <a:t>, ASM, AFU</a:t>
            </a:r>
          </a:p>
          <a:p>
            <a:r>
              <a:rPr lang="en-US" dirty="0" smtClean="0"/>
              <a:t>Interning:  &gt;200 minor problems in </a:t>
            </a:r>
            <a:r>
              <a:rPr lang="en-US" dirty="0" err="1" smtClean="0"/>
              <a:t>Xerces</a:t>
            </a:r>
            <a:r>
              <a:rPr lang="en-US" dirty="0" smtClean="0"/>
              <a:t>, </a:t>
            </a:r>
            <a:r>
              <a:rPr lang="en-US" dirty="0" err="1" smtClean="0"/>
              <a:t>Lucene</a:t>
            </a:r>
            <a:endParaRPr lang="en-US" dirty="0" smtClean="0"/>
          </a:p>
          <a:p>
            <a:r>
              <a:rPr lang="en-US" dirty="0" err="1" smtClean="0"/>
              <a:t>Nullness</a:t>
            </a:r>
            <a:r>
              <a:rPr lang="en-US" dirty="0" smtClean="0"/>
              <a:t>:  &gt;200 errors in Google Collections, Daikon, </a:t>
            </a:r>
            <a:r>
              <a:rPr lang="en-US" dirty="0" err="1" smtClean="0"/>
              <a:t>javac</a:t>
            </a:r>
            <a:endParaRPr lang="en-US" dirty="0" smtClean="0"/>
          </a:p>
          <a:p>
            <a:r>
              <a:rPr lang="en-US" dirty="0" smtClean="0"/>
              <a:t>Regular expressions:  50 errors in Apache, etc.</a:t>
            </a:r>
          </a:p>
          <a:p>
            <a:endParaRPr lang="en-US" dirty="0"/>
          </a:p>
          <a:p>
            <a:r>
              <a:rPr lang="en-US" dirty="0" smtClean="0"/>
              <a:t>First-year CS majors used the Checker Framework</a:t>
            </a:r>
          </a:p>
          <a:p>
            <a:pPr lvl="1"/>
            <a:r>
              <a:rPr lang="en-US" dirty="0" smtClean="0"/>
              <a:t>Stated they preferred using it to not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898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Comparison:  other Nullness tools</a:t>
            </a:r>
          </a:p>
        </p:txBody>
      </p:sp>
      <p:graphicFrame>
        <p:nvGraphicFramePr>
          <p:cNvPr id="4" name="Group 70"/>
          <p:cNvGraphicFramePr>
            <a:graphicFrameLocks/>
          </p:cNvGraphicFramePr>
          <p:nvPr/>
        </p:nvGraphicFramePr>
        <p:xfrm>
          <a:off x="152400" y="1484088"/>
          <a:ext cx="8839200" cy="3535680"/>
        </p:xfrm>
        <a:graphic>
          <a:graphicData uri="http://schemas.openxmlformats.org/drawingml/2006/table">
            <a:tbl>
              <a:tblPr/>
              <a:tblGrid>
                <a:gridCol w="1981200"/>
                <a:gridCol w="1524000"/>
                <a:gridCol w="1524000"/>
                <a:gridCol w="1676400"/>
                <a:gridCol w="213360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Null pointer errors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 warnings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Annotations written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Checker Framework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FindBugs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Jlint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4" name="Rectangle 3"/>
          <p:cNvSpPr txBox="1">
            <a:spLocks noChangeArrowheads="1"/>
          </p:cNvSpPr>
          <p:nvPr/>
        </p:nvSpPr>
        <p:spPr bwMode="auto">
          <a:xfrm>
            <a:off x="362857" y="5061182"/>
            <a:ext cx="878114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Checking </a:t>
            </a:r>
            <a:r>
              <a:rPr lang="en-US" sz="2400" dirty="0" smtClean="0">
                <a:latin typeface="Calibri" pitchFamily="34" charset="0"/>
              </a:rPr>
              <a:t>the Lookup program for file system searching (4KLOC)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Distributed with </a:t>
            </a:r>
            <a:r>
              <a:rPr lang="en-US" sz="2000" dirty="0" err="1" smtClean="0">
                <a:latin typeface="Calibri" pitchFamily="34" charset="0"/>
              </a:rPr>
              <a:t>Daikon</a:t>
            </a:r>
            <a:r>
              <a:rPr lang="en-US" sz="2000" dirty="0" smtClean="0">
                <a:latin typeface="Calibri" pitchFamily="34" charset="0"/>
              </a:rPr>
              <a:t> (&gt;100KLOC verified by our checker)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False </a:t>
            </a:r>
            <a:r>
              <a:rPr lang="en-US" sz="2400" dirty="0">
                <a:latin typeface="Calibri" pitchFamily="34" charset="0"/>
              </a:rPr>
              <a:t>warnings are suppressed via an annotation or </a:t>
            </a:r>
            <a:r>
              <a:rPr lang="en-US" sz="2400" dirty="0" smtClean="0">
                <a:latin typeface="Calibri" pitchFamily="34" charset="0"/>
              </a:rPr>
              <a:t>assertion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Also, errors in Google Collections (&gt;20,000 tests, </a:t>
            </a:r>
            <a:r>
              <a:rPr lang="en-US" sz="2400" dirty="0" err="1" smtClean="0">
                <a:latin typeface="Calibri" pitchFamily="34" charset="0"/>
              </a:rPr>
              <a:t>FindBugs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15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featureful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type systems:  inheritance, overriding, etc. </a:t>
            </a:r>
          </a:p>
          <a:p>
            <a:r>
              <a:rPr lang="en-US" dirty="0" smtClean="0"/>
              <a:t>Generics (type polymorphism)</a:t>
            </a:r>
          </a:p>
          <a:p>
            <a:pPr lvl="1"/>
            <a:r>
              <a:rPr lang="en-US" dirty="0" smtClean="0"/>
              <a:t>Also qualifier polymorphism</a:t>
            </a:r>
          </a:p>
          <a:p>
            <a:r>
              <a:rPr lang="en-US" dirty="0" smtClean="0"/>
              <a:t>Flow-sensitive type qualifier inference</a:t>
            </a:r>
          </a:p>
          <a:p>
            <a:pPr lvl="1"/>
            <a:r>
              <a:rPr lang="en-US" dirty="0" smtClean="0"/>
              <a:t>Infers types for local variables</a:t>
            </a:r>
          </a:p>
          <a:p>
            <a:r>
              <a:rPr lang="en-US" dirty="0" smtClean="0"/>
              <a:t>Qualifier defaults</a:t>
            </a:r>
          </a:p>
          <a:p>
            <a:r>
              <a:rPr lang="en-US" dirty="0" smtClean="0"/>
              <a:t>Warning suppression</a:t>
            </a:r>
          </a:p>
          <a:p>
            <a:endParaRPr lang="en-US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16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Checkers are usable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5"/>
            <a:ext cx="8229600" cy="464865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Integrated with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err="1" smtClean="0"/>
              <a:t>javac</a:t>
            </a:r>
            <a:r>
              <a:rPr lang="en-US" dirty="0" smtClean="0"/>
              <a:t>, Eclipse, Ant, Maven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Few false positives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</a:t>
            </a:r>
            <a:r>
              <a:rPr lang="en-US" dirty="0" smtClean="0">
                <a:solidFill>
                  <a:srgbClr val="FF0000"/>
                </a:solidFill>
              </a:rPr>
              <a:t>not too verbose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@NonNull</a:t>
            </a:r>
            <a:r>
              <a:rPr lang="en-US" dirty="0" smtClean="0"/>
              <a:t>:  1 per 75 lines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with program-wide defaults, 1 per 2000 lines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@Interned</a:t>
            </a:r>
            <a:r>
              <a:rPr lang="en-US" dirty="0" smtClean="0"/>
              <a:t>: 124 annotations in 220KLOC </a:t>
            </a:r>
            <a:r>
              <a:rPr lang="en-US" sz="2500" dirty="0" smtClean="0"/>
              <a:t>revealed 11 bugs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Possible to annotate part of program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annotations in new 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Inference tools:  </a:t>
            </a:r>
            <a:r>
              <a:rPr lang="en-US" dirty="0" err="1" smtClean="0"/>
              <a:t>nullness</a:t>
            </a:r>
            <a:r>
              <a:rPr lang="en-US" dirty="0" smtClean="0"/>
              <a:t>, mutability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Adds annotations throughout your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checker guarantees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5"/>
            <a:ext cx="8512629" cy="4551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program satisfies the type property.  There are: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no bugs </a:t>
            </a:r>
            <a:r>
              <a:rPr lang="en-US" dirty="0" smtClean="0"/>
              <a:t>(of particular varieties)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no wrong annotations </a:t>
            </a:r>
          </a:p>
          <a:p>
            <a:r>
              <a:rPr lang="en-US" dirty="0" smtClean="0"/>
              <a:t>Caveat 1:  only for </a:t>
            </a:r>
            <a:r>
              <a:rPr lang="en-US" u="sng" dirty="0" smtClean="0"/>
              <a:t>code that is checked</a:t>
            </a:r>
          </a:p>
          <a:p>
            <a:pPr lvl="1"/>
            <a:r>
              <a:rPr lang="en-US" dirty="0" smtClean="0"/>
              <a:t>Native methods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Code compiled without the pluggable type checker</a:t>
            </a:r>
          </a:p>
          <a:p>
            <a:pPr lvl="1"/>
            <a:r>
              <a:rPr lang="en-US" dirty="0" smtClean="0"/>
              <a:t>Suppressed warnings</a:t>
            </a:r>
          </a:p>
          <a:p>
            <a:pPr lvl="2"/>
            <a:r>
              <a:rPr lang="en-US" dirty="0" smtClean="0"/>
              <a:t>Indicates what code a human should analyze</a:t>
            </a:r>
          </a:p>
          <a:p>
            <a:pPr lvl="1"/>
            <a:r>
              <a:rPr lang="en-US" dirty="0" smtClean="0"/>
              <a:t>Checking </a:t>
            </a:r>
            <a:r>
              <a:rPr lang="en-US" u="sng" dirty="0" smtClean="0"/>
              <a:t>part of a program</a:t>
            </a:r>
            <a:r>
              <a:rPr lang="en-US" dirty="0" smtClean="0"/>
              <a:t> is still useful</a:t>
            </a:r>
          </a:p>
          <a:p>
            <a:r>
              <a:rPr lang="en-US" dirty="0" smtClean="0"/>
              <a:t>Caveat 2:  The checker itself might contain an error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Annotating libraries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Each checker comes with JDK annotations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For signatures, not bodies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Finds errors in clients, but not in the library itself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Inference tools for annotating new libraries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19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38800" y="39234"/>
            <a:ext cx="2837750" cy="837065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12752" y="2921805"/>
            <a:ext cx="1224627" cy="260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3575948" y="4073063"/>
            <a:ext cx="1912257" cy="21047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98238" y="5082891"/>
            <a:ext cx="4144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java.lang.NullPointerException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Writing your own checker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injection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8301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Server code bug:  SQL query constructed using unfiltered user input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= “SELECT * FROM users ”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+ “WHERE name=‘” +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userInput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+ “’;”;</a:t>
            </a:r>
          </a:p>
          <a:p>
            <a:pPr>
              <a:defRPr/>
            </a:pPr>
            <a:r>
              <a:rPr lang="en-US" dirty="0" smtClean="0"/>
              <a:t>User inputs:    </a:t>
            </a:r>
            <a:r>
              <a:rPr lang="en-US" b="1" dirty="0" smtClean="0">
                <a:solidFill>
                  <a:srgbClr val="FF0000"/>
                </a:solidFill>
              </a:rPr>
              <a:t>a’ or ‘1’=‘1</a:t>
            </a:r>
          </a:p>
          <a:p>
            <a:pPr>
              <a:defRPr/>
            </a:pPr>
            <a:r>
              <a:rPr lang="en-US" dirty="0" smtClean="0"/>
              <a:t>Result:  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</a:t>
            </a:r>
            <a:r>
              <a:rPr lang="en-US" sz="2400" b="1" dirty="0" smtClean="0">
                <a:cs typeface="Courier New" pitchFamily="49" charset="0"/>
                <a:sym typeface="Symbol"/>
              </a:rPr>
              <a:t>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SELECT * FROM users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WHERE name=‘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a’ or ‘1’=‘1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’;</a:t>
            </a:r>
          </a:p>
          <a:p>
            <a:pPr>
              <a:defRPr/>
            </a:pPr>
            <a:r>
              <a:rPr lang="en-US" dirty="0" smtClean="0"/>
              <a:t>Query returns information about all users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getPosts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BasicChecker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Aquals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Unqualified.class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22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8576" cy="45259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 	– rules for assignment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		– types for expressions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rules					– checker-specific errors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7825" y="1760955"/>
            <a:ext cx="34575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37674" y="1295718"/>
            <a:ext cx="3687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assignments are legal: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28305" cy="4525963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introduction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/>
              <a:t>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(trees={ NEW_CLASS,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PLUS,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BOOLEAN_LITERAL, ... }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367528" y="18288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new Date()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“hello ” + getName()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Boolean.TRUE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7674" y="1320102"/>
            <a:ext cx="3906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Gives the type of expressions: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4525963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/>
              <a:t>Type introduction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visitSynchronized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SynchronizedTree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node) {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ExpressionTree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node.getExpression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AnnotatedTypeMirror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type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getAnnotatedType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(!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type.hasAnnotation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(NONNULL))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checker.report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Result.failure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(...),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361432" y="1781767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synchronized(expr) {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…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156960" y="2875624"/>
            <a:ext cx="28203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Warn if </a:t>
            </a:r>
            <a:r>
              <a:rPr lang="en-US" sz="2000" dirty="0" err="1" smtClean="0">
                <a:solidFill>
                  <a:srgbClr val="FF0000"/>
                </a:solidFill>
              </a:rPr>
              <a:t>expr</a:t>
            </a:r>
            <a:r>
              <a:rPr lang="en-US" sz="2000" dirty="0" smtClean="0">
                <a:solidFill>
                  <a:srgbClr val="FF0000"/>
                </a:solidFill>
              </a:rPr>
              <a:t> may </a:t>
            </a:r>
            <a:r>
              <a:rPr lang="en-US" sz="2000" dirty="0">
                <a:solidFill>
                  <a:srgbClr val="FF0000"/>
                </a:solidFill>
              </a:rPr>
              <a:t>be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364224" y="2086568"/>
            <a:ext cx="1130808" cy="8471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37674" y="1320102"/>
            <a:ext cx="3010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Errors for unsafe code: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r>
              <a:rPr lang="en-US" smtClean="0"/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28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research for next grant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Detect/prevent security vulnerabilities with pluggable type-checking</a:t>
            </a:r>
          </a:p>
          <a:p>
            <a:r>
              <a:rPr lang="en-US" dirty="0"/>
              <a:t>CWE/SANS Top 25 </a:t>
            </a:r>
            <a:r>
              <a:rPr lang="en-US" dirty="0" smtClean="0"/>
              <a:t>Most </a:t>
            </a:r>
            <a:r>
              <a:rPr lang="en-US" dirty="0"/>
              <a:t>Dangerous Software </a:t>
            </a:r>
            <a:r>
              <a:rPr lang="en-US" dirty="0" smtClean="0"/>
              <a:t>Errors</a:t>
            </a:r>
          </a:p>
          <a:p>
            <a:pPr lvl="1"/>
            <a:r>
              <a:rPr lang="en-US" dirty="0"/>
              <a:t>http://cwe.mitre.org/top25</a:t>
            </a:r>
            <a:r>
              <a:rPr lang="en-US" dirty="0" smtClean="0"/>
              <a:t>/</a:t>
            </a:r>
          </a:p>
          <a:p>
            <a:r>
              <a:rPr lang="en-US" dirty="0" smtClean="0"/>
              <a:t>We have sketched a type system design, but not implemented it, for each of these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156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Java’s type checking is too weak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GB" dirty="0" smtClean="0"/>
              <a:t>Type checking prevents many bugs</a:t>
            </a:r>
          </a:p>
          <a:p>
            <a:pPr marL="742950" lvl="2" indent="-342900" eaLnBrk="1" hangingPunct="1">
              <a:buFont typeface="Arial" charset="0"/>
              <a:buNone/>
              <a:defRPr/>
            </a:pPr>
            <a:r>
              <a:rPr lang="en-GB" b="1" dirty="0" err="1" smtClean="0">
                <a:latin typeface="Courier New" pitchFamily="49" charset="0"/>
              </a:rPr>
              <a:t>int</a:t>
            </a:r>
            <a:r>
              <a:rPr lang="en-GB" b="1" dirty="0" smtClean="0">
                <a:latin typeface="Courier New" pitchFamily="49" charset="0"/>
              </a:rPr>
              <a:t> </a:t>
            </a:r>
            <a:r>
              <a:rPr lang="en-GB" b="1" dirty="0" err="1" smtClean="0">
                <a:latin typeface="Courier New" pitchFamily="49" charset="0"/>
              </a:rPr>
              <a:t>i</a:t>
            </a:r>
            <a:r>
              <a:rPr lang="en-GB" b="1" dirty="0" smtClean="0">
                <a:latin typeface="Courier New" pitchFamily="49" charset="0"/>
              </a:rPr>
              <a:t> = “hello”;   // type error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Type checking doesn’t prevent </a:t>
            </a:r>
            <a:r>
              <a:rPr lang="en-GB" dirty="0" smtClean="0">
                <a:solidFill>
                  <a:srgbClr val="FF0000"/>
                </a:solidFill>
              </a:rPr>
              <a:t>enough</a:t>
            </a:r>
            <a:r>
              <a:rPr lang="en-GB" dirty="0" smtClean="0"/>
              <a:t> bugs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System.console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readLine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();</a:t>
            </a:r>
            <a:endParaRPr lang="en-US" b="1" dirty="0" smtClean="0"/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NullPointerException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Collections.emptyList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().add(“One”);</a:t>
            </a:r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UnsupportedOperationException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9966"/>
            <a:ext cx="8229600" cy="6212540"/>
          </a:xfrm>
        </p:spPr>
        <p:txBody>
          <a:bodyPr>
            <a:normAutofit fontScale="4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Improper Neutralization of Special Elements used in an SQL Command ('SQL Injection')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Improper </a:t>
            </a:r>
            <a:r>
              <a:rPr lang="en-US" dirty="0"/>
              <a:t>Neutralization of Special Elements used in an OS Command ('OS Command Injection')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Buffer </a:t>
            </a:r>
            <a:r>
              <a:rPr lang="en-US" dirty="0"/>
              <a:t>Copy without Checking Size of Input ('Classic Buffer Overflow')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Improper </a:t>
            </a:r>
            <a:r>
              <a:rPr lang="en-US" dirty="0"/>
              <a:t>Neutralization of Input During Web Page Generation ('Cross-site Scripting')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Missing </a:t>
            </a:r>
            <a:r>
              <a:rPr lang="en-US" dirty="0"/>
              <a:t>Authentication for Critical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Missing </a:t>
            </a:r>
            <a:r>
              <a:rPr lang="en-US" dirty="0"/>
              <a:t>Authorization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of Hard-coded Credentials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Missing </a:t>
            </a:r>
            <a:r>
              <a:rPr lang="en-US" dirty="0"/>
              <a:t>Encryption of Sensitive Data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Unrestricted </a:t>
            </a:r>
            <a:r>
              <a:rPr lang="en-US" dirty="0"/>
              <a:t>Upload of File with Dangerous Type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Reliance </a:t>
            </a:r>
            <a:r>
              <a:rPr lang="en-US" dirty="0"/>
              <a:t>on Untrusted Inputs in a Security Decision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Execution </a:t>
            </a:r>
            <a:r>
              <a:rPr lang="en-US" dirty="0"/>
              <a:t>with Unnecessary Privileges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Cross-Site </a:t>
            </a:r>
            <a:r>
              <a:rPr lang="en-US" dirty="0"/>
              <a:t>Request Forgery (CSRF)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Improper </a:t>
            </a:r>
            <a:r>
              <a:rPr lang="en-US" dirty="0"/>
              <a:t>Limitation of a Pathname to a Restricted Directory ('Path Traversal')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Download </a:t>
            </a:r>
            <a:r>
              <a:rPr lang="en-US" dirty="0"/>
              <a:t>of Code Without Integrity Check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Incorrect </a:t>
            </a:r>
            <a:r>
              <a:rPr lang="en-US" dirty="0"/>
              <a:t>Authorization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Inclusion </a:t>
            </a:r>
            <a:r>
              <a:rPr lang="en-US" dirty="0"/>
              <a:t>of Functionality from Untrusted Control Sphere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Incorrect </a:t>
            </a:r>
            <a:r>
              <a:rPr lang="en-US" dirty="0"/>
              <a:t>Permission Assignment for Critical Resource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of Potentially Dangerous Function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of a Broken or Risky Cryptographic Algorithm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Incorrect </a:t>
            </a:r>
            <a:r>
              <a:rPr lang="en-US" dirty="0"/>
              <a:t>Calculation of Buffer Size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Improper </a:t>
            </a:r>
            <a:r>
              <a:rPr lang="en-US" dirty="0"/>
              <a:t>Restriction of Excessive Authentication Attempts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URL </a:t>
            </a:r>
            <a:r>
              <a:rPr lang="en-US" dirty="0"/>
              <a:t>Redirection to Untrusted Site ('Open Redirect')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Uncontrolled </a:t>
            </a:r>
            <a:r>
              <a:rPr lang="en-US" dirty="0"/>
              <a:t>Format String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Integer </a:t>
            </a:r>
            <a:r>
              <a:rPr lang="en-US" dirty="0"/>
              <a:t>Overflow or Wraparound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/>
              <a:t>of a One-Way Hash without a Salt</a:t>
            </a:r>
          </a:p>
        </p:txBody>
      </p:sp>
    </p:spTree>
    <p:extLst>
      <p:ext uri="{BB962C8B-B14F-4D97-AF65-F5344CB8AC3E}">
        <p14:creationId xmlns:p14="http://schemas.microsoft.com/office/powerpoint/2010/main" val="32847712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Pluggable type-checking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883" y="1831975"/>
            <a:ext cx="8904117" cy="45513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Java 8 syntax for type annotations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Checker Framework </a:t>
            </a:r>
            <a:r>
              <a:rPr lang="en-US" dirty="0" smtClean="0"/>
              <a:t>for creating type checkers</a:t>
            </a:r>
          </a:p>
          <a:p>
            <a:pPr lvl="1" eaLnBrk="1" hangingPunct="1"/>
            <a:r>
              <a:rPr lang="en-US" dirty="0" err="1" smtClean="0"/>
              <a:t>Featureful</a:t>
            </a:r>
            <a:r>
              <a:rPr lang="en-US" dirty="0" smtClean="0"/>
              <a:t>, effective, easy to use, scalable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Prevent bugs at compile time</a:t>
            </a:r>
          </a:p>
          <a:p>
            <a:pPr eaLnBrk="1" hangingPunct="1"/>
            <a:r>
              <a:rPr lang="en-US" dirty="0" smtClean="0"/>
              <a:t>Create custom type-checkers</a:t>
            </a:r>
          </a:p>
          <a:p>
            <a:r>
              <a:rPr lang="en-US" dirty="0" smtClean="0"/>
              <a:t>Learn more, or download the Checker Framework: 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4"/>
              </a:rPr>
              <a:t>types.cs.washington.edu/jsr308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(or, web search for “Checker Framework” or “JSR 308”)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31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errors are silent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8" y="1411061"/>
            <a:ext cx="8480425" cy="4551363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“Java epoch”);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date.setYear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(70);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“Linux epoch”);</a:t>
            </a:r>
            <a:endParaRPr lang="en-US" b="1" dirty="0" smtClean="0">
              <a:ea typeface="Courier" charset="0"/>
              <a:cs typeface="Courier New" pitchFamily="49" charset="0"/>
            </a:endParaRP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Corrupted map</a:t>
            </a:r>
          </a:p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dbStatement.executeQuery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userInput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);</a:t>
            </a: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 injection attack</a:t>
            </a:r>
          </a:p>
          <a:p>
            <a:pPr>
              <a:buFont typeface="Arial" charset="0"/>
              <a:buNone/>
            </a:pPr>
            <a:endParaRPr lang="en-US" dirty="0" smtClean="0">
              <a:ea typeface="Courier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ea typeface="Courier" charset="0"/>
                <a:cs typeface="Courier New" pitchFamily="49" charset="0"/>
              </a:rPr>
              <a:t>     Initialization, data formatting, equality tests,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 Your code has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Who discovers the problems?</a:t>
            </a:r>
          </a:p>
          <a:p>
            <a:pPr lvl="1"/>
            <a:r>
              <a:rPr lang="en-US" dirty="0" smtClean="0"/>
              <a:t>If you are very lucky, </a:t>
            </a:r>
            <a:r>
              <a:rPr lang="en-US" dirty="0" smtClean="0">
                <a:solidFill>
                  <a:srgbClr val="FF0000"/>
                </a:solidFill>
              </a:rPr>
              <a:t>testing</a:t>
            </a:r>
            <a:r>
              <a:rPr lang="en-US" dirty="0" smtClean="0"/>
              <a:t> discovers (some of) them</a:t>
            </a:r>
          </a:p>
          <a:p>
            <a:pPr lvl="1"/>
            <a:r>
              <a:rPr lang="en-US" dirty="0" smtClean="0"/>
              <a:t>If you are unlucky, your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discovers them</a:t>
            </a:r>
          </a:p>
          <a:p>
            <a:pPr lvl="1"/>
            <a:r>
              <a:rPr lang="en-US" dirty="0" smtClean="0"/>
              <a:t>If you are very unlucky, </a:t>
            </a:r>
            <a:r>
              <a:rPr lang="en-US" dirty="0" smtClean="0">
                <a:solidFill>
                  <a:srgbClr val="FF0000"/>
                </a:solidFill>
              </a:rPr>
              <a:t>hackers</a:t>
            </a:r>
            <a:r>
              <a:rPr lang="en-US" dirty="0" smtClean="0"/>
              <a:t> discover them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you are smart, the </a:t>
            </a:r>
            <a:r>
              <a:rPr lang="en-US" dirty="0" smtClean="0">
                <a:solidFill>
                  <a:srgbClr val="FF0000"/>
                </a:solidFill>
              </a:rPr>
              <a:t>compiler</a:t>
            </a:r>
            <a:r>
              <a:rPr lang="en-US" dirty="0" smtClean="0"/>
              <a:t> discovers them</a:t>
            </a:r>
          </a:p>
          <a:p>
            <a:endParaRPr lang="en-US" dirty="0" smtClean="0"/>
          </a:p>
          <a:p>
            <a:r>
              <a:rPr lang="en-US" dirty="0" smtClean="0"/>
              <a:t>It’s better to be </a:t>
            </a:r>
            <a:r>
              <a:rPr lang="en-US" dirty="0" smtClean="0">
                <a:solidFill>
                  <a:srgbClr val="FF0000"/>
                </a:solidFill>
              </a:rPr>
              <a:t>smart</a:t>
            </a:r>
            <a:r>
              <a:rPr lang="en-US" dirty="0" smtClean="0"/>
              <a:t> than </a:t>
            </a:r>
            <a:r>
              <a:rPr lang="en-US" dirty="0" smtClean="0">
                <a:solidFill>
                  <a:srgbClr val="FF0000"/>
                </a:solidFill>
              </a:rPr>
              <a:t>lucky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2449" y="1926336"/>
            <a:ext cx="1581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5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93352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use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97112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javac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allVars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r>
              <a:rPr lang="en-US" dirty="0" smtClean="0"/>
              <a:t>Writing your own checker</a:t>
            </a:r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7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99715" cy="4525963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/>
              <a:t>JSR 308 (in Java 8)</a:t>
            </a:r>
            <a:r>
              <a:rPr lang="en-US" dirty="0" smtClean="0"/>
              <a:t>:  annotations on types</a:t>
            </a:r>
          </a:p>
          <a:p>
            <a:pPr lvl="1" eaLnBrk="1" hangingPunct="1">
              <a:buNone/>
            </a:pPr>
            <a:endParaRPr lang="en-US" sz="10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1" eaLnBrk="1" hangingPunct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</a:rPr>
              <a:t>String query;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@NonNull </a:t>
            </a:r>
            <a:r>
              <a:rPr lang="en-US" sz="2400" b="1" dirty="0" smtClean="0">
                <a:latin typeface="Courier New" pitchFamily="49" charset="0"/>
              </a:rPr>
              <a:t>String&gt; strings;</a:t>
            </a:r>
          </a:p>
          <a:p>
            <a:pPr lvl="1" eaLnBrk="1" hangingPunct="1">
              <a:buNone/>
            </a:pPr>
            <a:r>
              <a:rPr lang="en-US" sz="2400" b="1" dirty="0" err="1" smtClean="0">
                <a:latin typeface="Courier New" pitchFamily="49" charset="0"/>
              </a:rPr>
              <a:t>myGraph</a:t>
            </a:r>
            <a:r>
              <a:rPr lang="en-US" sz="2400" b="1" dirty="0" smtClean="0">
                <a:latin typeface="Courier New" pitchFamily="49" charset="0"/>
              </a:rPr>
              <a:t> = 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@Immutable</a:t>
            </a:r>
            <a:r>
              <a:rPr lang="en-US" sz="2400" b="1" dirty="0" smtClean="0">
                <a:latin typeface="Courier New" pitchFamily="49" charset="0"/>
              </a:rPr>
              <a:t> Graph) </a:t>
            </a:r>
            <a:r>
              <a:rPr lang="en-US" sz="2400" b="1" dirty="0" err="1" smtClean="0">
                <a:latin typeface="Courier New" pitchFamily="49" charset="0"/>
              </a:rPr>
              <a:t>tmpGraph</a:t>
            </a:r>
            <a:r>
              <a:rPr lang="en-US" sz="24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class </a:t>
            </a:r>
            <a:r>
              <a:rPr lang="en-GB" sz="2400" b="1" dirty="0" err="1" smtClean="0">
                <a:latin typeface="Courier New" pitchFamily="49" charset="0"/>
              </a:rPr>
              <a:t>UnmodifiableList</a:t>
            </a:r>
            <a:r>
              <a:rPr lang="en-GB" sz="2400" b="1" dirty="0" smtClean="0">
                <a:latin typeface="Courier New" pitchFamily="49" charset="0"/>
              </a:rPr>
              <a:t>&lt;T&gt;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  implements 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List&lt;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T&gt; {}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/>
            <a:r>
              <a:rPr lang="en-US" b="1" u="sng" dirty="0" smtClean="0"/>
              <a:t>Backward-compatible</a:t>
            </a:r>
            <a:r>
              <a:rPr lang="en-US" b="1" dirty="0" smtClean="0"/>
              <a:t> (</a:t>
            </a:r>
            <a:r>
              <a:rPr lang="en-US" b="1" i="1" dirty="0" smtClean="0"/>
              <a:t>not</a:t>
            </a:r>
            <a:r>
              <a:rPr lang="en-US" b="1" dirty="0" smtClean="0"/>
              <a:t> in Java 8)</a:t>
            </a:r>
            <a:r>
              <a:rPr lang="en-US" dirty="0" smtClean="0"/>
              <a:t>:  compile with any Java compiler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/*@NonNull*/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String&gt; strings;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type qualifiers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71911"/>
            <a:ext cx="8345714" cy="468443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Find bugs </a:t>
            </a:r>
            <a:r>
              <a:rPr lang="en-US" dirty="0" smtClean="0"/>
              <a:t>in programs</a:t>
            </a:r>
          </a:p>
          <a:p>
            <a:r>
              <a:rPr lang="en-US" dirty="0" smtClean="0"/>
              <a:t>Guarantee the </a:t>
            </a:r>
            <a:r>
              <a:rPr lang="en-US" b="1" dirty="0" smtClean="0">
                <a:solidFill>
                  <a:srgbClr val="FF0000"/>
                </a:solidFill>
              </a:rPr>
              <a:t>absence of errors</a:t>
            </a:r>
          </a:p>
          <a:p>
            <a:endParaRPr lang="en-US" sz="700" b="1" dirty="0" smtClean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Improve documentation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Improve code structure &amp; maintainability</a:t>
            </a:r>
          </a:p>
          <a:p>
            <a:pPr>
              <a:buClr>
                <a:schemeClr val="tx1"/>
              </a:buClr>
            </a:pPr>
            <a:endParaRPr lang="en-US" sz="700" dirty="0" smtClean="0"/>
          </a:p>
          <a:p>
            <a:r>
              <a:rPr lang="en-US" dirty="0" smtClean="0"/>
              <a:t>Aid compilers, optimizers, and analysis tools</a:t>
            </a:r>
          </a:p>
          <a:p>
            <a:r>
              <a:rPr lang="en-US" dirty="0" smtClean="0"/>
              <a:t>Reduce number of assertions and run-time checks</a:t>
            </a:r>
          </a:p>
          <a:p>
            <a:endParaRPr lang="en-US" dirty="0" smtClean="0"/>
          </a:p>
          <a:p>
            <a:r>
              <a:rPr lang="en-US" dirty="0" smtClean="0"/>
              <a:t>Possible negatives:</a:t>
            </a:r>
          </a:p>
          <a:p>
            <a:pPr lvl="1"/>
            <a:r>
              <a:rPr lang="en-US" dirty="0" smtClean="0"/>
              <a:t>Must write the types (or use type inference)</a:t>
            </a:r>
          </a:p>
          <a:p>
            <a:pPr lvl="1"/>
            <a:r>
              <a:rPr lang="en-US" dirty="0" smtClean="0"/>
              <a:t>False positives are possible (can be suppressed)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9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</TotalTime>
  <Words>1402</Words>
  <Application>Microsoft Office PowerPoint</Application>
  <PresentationFormat>On-screen Show (4:3)</PresentationFormat>
  <Paragraphs>345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Office-thema</vt:lpstr>
      <vt:lpstr>PowerPoint Presentation</vt:lpstr>
      <vt:lpstr>Motivation</vt:lpstr>
      <vt:lpstr>Java’s type checking is too weak</vt:lpstr>
      <vt:lpstr>Some errors are silent</vt:lpstr>
      <vt:lpstr>Problem:  Your code has bugs</vt:lpstr>
      <vt:lpstr>Solution:  Pluggable type systems</vt:lpstr>
      <vt:lpstr>Outline</vt:lpstr>
      <vt:lpstr>Type qualifiers</vt:lpstr>
      <vt:lpstr>Benefits of type qualifiers</vt:lpstr>
      <vt:lpstr>Outline</vt:lpstr>
      <vt:lpstr>What bugs can you detect &amp; prevent? </vt:lpstr>
      <vt:lpstr>Using a checker</vt:lpstr>
      <vt:lpstr>Checkers are effective</vt:lpstr>
      <vt:lpstr>Recent case study results</vt:lpstr>
      <vt:lpstr>Comparison:  other Nullness tools</vt:lpstr>
      <vt:lpstr>Checkers are featureful</vt:lpstr>
      <vt:lpstr>Checkers are usable</vt:lpstr>
      <vt:lpstr>What a checker guarantees</vt:lpstr>
      <vt:lpstr>Annotating libraries</vt:lpstr>
      <vt:lpstr>Outline</vt:lpstr>
      <vt:lpstr>SQL injection attack</vt:lpstr>
      <vt:lpstr>Taint checker</vt:lpstr>
      <vt:lpstr>Defining a type system</vt:lpstr>
      <vt:lpstr>Defining a type system</vt:lpstr>
      <vt:lpstr>Defining a type system</vt:lpstr>
      <vt:lpstr>Defining a type system</vt:lpstr>
      <vt:lpstr>Defining a type system</vt:lpstr>
      <vt:lpstr>Outline</vt:lpstr>
      <vt:lpstr>Proposed research for next grant</vt:lpstr>
      <vt:lpstr>PowerPoint Presentation</vt:lpstr>
      <vt:lpstr>Pluggable type-checking</vt:lpstr>
    </vt:vector>
  </TitlesOfParts>
  <Company>The Java Community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Valerie Hillewaere</dc:creator>
  <cp:lastModifiedBy>cse</cp:lastModifiedBy>
  <cp:revision>134</cp:revision>
  <dcterms:created xsi:type="dcterms:W3CDTF">2009-10-09T08:48:41Z</dcterms:created>
  <dcterms:modified xsi:type="dcterms:W3CDTF">2012-04-17T16:35:33Z</dcterms:modified>
</cp:coreProperties>
</file>