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73" r:id="rId5"/>
    <p:sldId id="277" r:id="rId6"/>
    <p:sldId id="276" r:id="rId7"/>
    <p:sldId id="278" r:id="rId8"/>
    <p:sldId id="280" r:id="rId9"/>
    <p:sldId id="282" r:id="rId10"/>
    <p:sldId id="283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56AEE-C246-495D-970A-393A9D0A1786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8DBC95-0A23-475D-9B7F-8CE6D1AC77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387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 context:  program verification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DBC95-0A23-475D-9B7F-8CE6D1AC774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151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742F2F-72D6-4355-8A79-23F84D613E0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032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54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166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2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906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66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242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87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088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85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02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B8630-4CB5-45FB-8ED1-9E1026F864F0}" type="datetimeFigureOut">
              <a:rPr lang="en-US" smtClean="0"/>
              <a:t>11/16/2010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22D73-0AC2-40DB-B2B3-112761C10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373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ode.google.com/p/ductilej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abelme.csail.mit.edu/mechanicalturk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Usable code verification:</a:t>
            </a:r>
            <a:br>
              <a:rPr lang="en-US" dirty="0" smtClean="0"/>
            </a:br>
            <a:r>
              <a:rPr lang="en-US" dirty="0" smtClean="0"/>
              <a:t>balancing costs and benefits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51175"/>
            <a:ext cx="6400800" cy="175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Two nuggets: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User-defined verifiers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Crowd-sourced verification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49530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tx1"/>
                </a:solidFill>
              </a:rPr>
              <a:t>Michael D. Ernst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University of Washington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with: Mahmood Ali, Steph Dietzel, Werner Dietl, Kivanc Muslu, Matt Papi, Todd Schiller, …</a:t>
            </a:r>
          </a:p>
        </p:txBody>
      </p:sp>
    </p:spTree>
    <p:extLst>
      <p:ext uri="{BB962C8B-B14F-4D97-AF65-F5344CB8AC3E}">
        <p14:creationId xmlns:p14="http://schemas.microsoft.com/office/powerpoint/2010/main" val="326544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from the 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Post-hoc annotation and verification is painful</a:t>
            </a:r>
          </a:p>
          <a:p>
            <a:r>
              <a:rPr lang="en-US" dirty="0" smtClean="0"/>
              <a:t>Writing annotations with the code is painless</a:t>
            </a:r>
          </a:p>
          <a:p>
            <a:r>
              <a:rPr lang="en-US" dirty="0" smtClean="0"/>
              <a:t>Must both write </a:t>
            </a:r>
            <a:r>
              <a:rPr lang="en-US" i="1" dirty="0" smtClean="0"/>
              <a:t>and</a:t>
            </a:r>
            <a:r>
              <a:rPr lang="en-US" dirty="0" smtClean="0"/>
              <a:t> verify from the beginning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dirty="0" smtClean="0"/>
              <a:t>(A generalized approach:  Ductile subsumes hybrid and gradual typing:  </a:t>
            </a:r>
            <a:r>
              <a:rPr lang="en-US" sz="2800" dirty="0">
                <a:hlinkClick r:id="rId2"/>
              </a:rPr>
              <a:t>http://code.google.com/p/ductilej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6746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 systems complement</a:t>
            </a:r>
            <a:br>
              <a:rPr lang="en-US" dirty="0" smtClean="0"/>
            </a:br>
            <a:r>
              <a:rPr lang="en-US" dirty="0" smtClean="0"/>
              <a:t>other verification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 place for both</a:t>
            </a:r>
          </a:p>
          <a:p>
            <a:r>
              <a:rPr lang="en-US" dirty="0" smtClean="0"/>
              <a:t>Types are more limited in expressiveness</a:t>
            </a:r>
          </a:p>
          <a:p>
            <a:pPr lvl="1"/>
            <a:r>
              <a:rPr lang="en-US" dirty="0" smtClean="0"/>
              <a:t>cf. arbitrary assertions, first-order logic</a:t>
            </a:r>
          </a:p>
          <a:p>
            <a:r>
              <a:rPr lang="en-US" dirty="0" smtClean="0"/>
              <a:t>Many important properties are expressible</a:t>
            </a:r>
          </a:p>
        </p:txBody>
      </p:sp>
    </p:spTree>
    <p:extLst>
      <p:ext uri="{BB962C8B-B14F-4D97-AF65-F5344CB8AC3E}">
        <p14:creationId xmlns:p14="http://schemas.microsoft.com/office/powerpoint/2010/main" val="23341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Nugget 2:</a:t>
            </a:r>
            <a:br>
              <a:rPr lang="en-US" sz="3600" dirty="0" smtClean="0"/>
            </a:br>
            <a:r>
              <a:rPr lang="en-US" sz="3600" dirty="0" smtClean="0"/>
              <a:t>Making </a:t>
            </a:r>
            <a:r>
              <a:rPr lang="en-US" sz="3600" dirty="0" smtClean="0"/>
              <a:t>software </a:t>
            </a:r>
            <a:r>
              <a:rPr lang="en-US" sz="3600" dirty="0"/>
              <a:t>c</a:t>
            </a:r>
            <a:r>
              <a:rPr lang="en-US" sz="3600" dirty="0" smtClean="0"/>
              <a:t>orrectness </a:t>
            </a:r>
            <a:r>
              <a:rPr lang="en-US" sz="3600" dirty="0"/>
              <a:t>p</a:t>
            </a:r>
            <a:r>
              <a:rPr lang="en-US" sz="3600" dirty="0" smtClean="0"/>
              <a:t>rofitable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Leveraging comparative advantage in software engineering tools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19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71055" y="1519296"/>
            <a:ext cx="8291945" cy="1066801"/>
            <a:chOff x="1828800" y="7010398"/>
            <a:chExt cx="12115800" cy="1676402"/>
          </a:xfrm>
        </p:grpSpPr>
        <p:sp>
          <p:nvSpPr>
            <p:cNvPr id="5" name="Rectangle 4"/>
            <p:cNvSpPr/>
            <p:nvPr/>
          </p:nvSpPr>
          <p:spPr>
            <a:xfrm>
              <a:off x="1828800" y="7010400"/>
              <a:ext cx="12115800" cy="167640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5000" y="7086600"/>
              <a:ext cx="1447800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3581400" y="7010398"/>
              <a:ext cx="10210800" cy="15960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91440"/>
              <a:r>
                <a:rPr lang="en-US" sz="2800" dirty="0" smtClean="0">
                  <a:latin typeface="+mn-lt"/>
                </a:rPr>
                <a:t>Software bugs cost the US economy an estimated </a:t>
              </a:r>
              <a:r>
                <a:rPr lang="en-US" sz="3200" b="1" dirty="0" smtClean="0">
                  <a:solidFill>
                    <a:srgbClr val="FF0000"/>
                  </a:solidFill>
                  <a:latin typeface="+mn-lt"/>
                </a:rPr>
                <a:t>$59.5 billion </a:t>
              </a:r>
              <a:r>
                <a:rPr lang="en-US" sz="2800" dirty="0" smtClean="0">
                  <a:latin typeface="+mn-lt"/>
                </a:rPr>
                <a:t>annually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3119497"/>
            <a:ext cx="8305800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91440"/>
            <a:r>
              <a:rPr lang="en-US" sz="2400" dirty="0" smtClean="0"/>
              <a:t>Testing and verification are </a:t>
            </a:r>
            <a:r>
              <a:rPr lang="en-US" sz="2800" b="1" dirty="0" smtClean="0">
                <a:solidFill>
                  <a:srgbClr val="FF0000"/>
                </a:solidFill>
              </a:rPr>
              <a:t>labor intensive</a:t>
            </a:r>
            <a:endParaRPr lang="en-US" sz="2400" dirty="0" smtClean="0"/>
          </a:p>
          <a:p>
            <a:pPr marL="91440"/>
            <a:endParaRPr lang="en-US" sz="2400" dirty="0" smtClean="0"/>
          </a:p>
          <a:p>
            <a:pPr marL="91440"/>
            <a:r>
              <a:rPr lang="en-US" sz="2400" dirty="0" smtClean="0"/>
              <a:t>Skilled labor is </a:t>
            </a:r>
            <a:r>
              <a:rPr lang="en-US" sz="2800" b="1" dirty="0" smtClean="0">
                <a:solidFill>
                  <a:srgbClr val="FF0000"/>
                </a:solidFill>
              </a:rPr>
              <a:t>expensive</a:t>
            </a:r>
            <a:endParaRPr lang="en-US" sz="2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8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2526570"/>
              </p:ext>
            </p:extLst>
          </p:nvPr>
        </p:nvGraphicFramePr>
        <p:xfrm>
          <a:off x="1143000" y="1585429"/>
          <a:ext cx="6781800" cy="1691171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5054758"/>
                <a:gridCol w="1727042"/>
              </a:tblGrid>
              <a:tr h="620342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+mj-lt"/>
                        </a:rPr>
                        <a:t>An</a:t>
                      </a:r>
                      <a:r>
                        <a:rPr lang="en-US" sz="3200" baseline="0" dirty="0" smtClean="0">
                          <a:latin typeface="+mj-lt"/>
                        </a:rPr>
                        <a:t> Abundance of Cheap(er) Labor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37610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4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1695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Average software developer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7610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$43.00 /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hr</a:t>
                      </a:r>
                      <a:endParaRPr lang="en-US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387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70C0"/>
                          </a:solidFill>
                          <a:latin typeface="+mn-lt"/>
                        </a:rPr>
                        <a:t>Average Mechanical Turk worker</a:t>
                      </a:r>
                      <a:endParaRPr lang="en-US" sz="24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70C0"/>
                          </a:solidFill>
                          <a:latin typeface="+mn-lt"/>
                        </a:rPr>
                        <a:t>$1.40 / hr</a:t>
                      </a:r>
                      <a:endParaRPr lang="en-US" sz="24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9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j-lt"/>
              </a:rPr>
              <a:t>Adaptive Semi-Automated (ASA) tools </a:t>
            </a:r>
            <a:br>
              <a:rPr lang="en-US" sz="3200" b="1" dirty="0" smtClean="0">
                <a:latin typeface="+mj-lt"/>
              </a:rPr>
            </a:br>
            <a:r>
              <a:rPr lang="en-US" sz="3200" b="1" dirty="0" smtClean="0">
                <a:latin typeface="+mj-lt"/>
              </a:rPr>
              <a:t>use less-skilled, </a:t>
            </a:r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less-expensive</a:t>
            </a:r>
            <a:r>
              <a:rPr lang="en-US" sz="3600" b="1" dirty="0" smtClean="0">
                <a:latin typeface="+mj-lt"/>
              </a:rPr>
              <a:t>,</a:t>
            </a:r>
            <a:r>
              <a:rPr lang="en-US" sz="3200" b="1" dirty="0" smtClean="0">
                <a:latin typeface="+mj-lt"/>
              </a:rPr>
              <a:t> workers</a:t>
            </a:r>
            <a:endParaRPr lang="en-US" sz="3200" dirty="0"/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87205"/>
            <a:ext cx="8229600" cy="30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457200" y="5177135"/>
            <a:ext cx="815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+mn-lt"/>
              </a:rPr>
              <a:t>Decompose large tasks </a:t>
            </a:r>
            <a:r>
              <a:rPr lang="en-US" sz="2000" dirty="0" smtClean="0">
                <a:latin typeface="+mn-lt"/>
              </a:rPr>
              <a:t>into automated and human-performed subtasks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779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Using less-skilled labor can be clean and simple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371600" y="3886200"/>
            <a:ext cx="6172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b="1" dirty="0" smtClean="0"/>
              <a:t>What happens when you can’t cleanly create simple subtasks?</a:t>
            </a:r>
            <a:endParaRPr lang="en-US" sz="2800" b="1" i="1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209800"/>
            <a:ext cx="50768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0" y="6488668"/>
            <a:ext cx="5029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4"/>
              </a:rPr>
              <a:t>http://labelme.csail.mit.edu/mechanicalturk.html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7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Target well-defined skill sets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Exploit parallelism between subtasks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Create labor markets to minimize costs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47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What skill sets are required </a:t>
            </a:r>
            <a:r>
              <a:rPr lang="en-US" sz="2400" dirty="0" smtClean="0">
                <a:solidFill>
                  <a:srgbClr val="808080"/>
                </a:solidFill>
              </a:rPr>
              <a:t>for Einstein and John to use the tool?</a:t>
            </a:r>
            <a:endParaRPr lang="en-US" dirty="0" smtClean="0">
              <a:solidFill>
                <a:srgbClr val="808080"/>
              </a:solidFill>
            </a:endParaRPr>
          </a:p>
          <a:p>
            <a:r>
              <a:rPr lang="en-US" b="1" dirty="0" smtClean="0"/>
              <a:t>What is the learning curve </a:t>
            </a:r>
            <a:r>
              <a:rPr lang="en-US" sz="2400" dirty="0" smtClean="0">
                <a:solidFill>
                  <a:srgbClr val="808080"/>
                </a:solidFill>
              </a:rPr>
              <a:t>for Einstein and John to use the tool?</a:t>
            </a:r>
            <a:endParaRPr lang="en-US" dirty="0" smtClean="0">
              <a:solidFill>
                <a:srgbClr val="808080"/>
              </a:solidFill>
            </a:endParaRPr>
          </a:p>
          <a:p>
            <a:r>
              <a:rPr lang="en-US" sz="2400" dirty="0" smtClean="0">
                <a:solidFill>
                  <a:srgbClr val="808080"/>
                </a:solidFill>
              </a:rPr>
              <a:t>Given a task and salaries,</a:t>
            </a:r>
            <a:r>
              <a:rPr lang="en-US" dirty="0" smtClean="0"/>
              <a:t> </a:t>
            </a:r>
            <a:r>
              <a:rPr lang="en-US" b="1" dirty="0" smtClean="0"/>
              <a:t>how much time and money is saved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808080"/>
                </a:solidFill>
              </a:rPr>
              <a:t>by using the tool?</a:t>
            </a:r>
            <a:endParaRPr lang="en-US" dirty="0" smtClean="0">
              <a:solidFill>
                <a:srgbClr val="808080"/>
              </a:solidFill>
            </a:endParaRPr>
          </a:p>
          <a:p>
            <a:r>
              <a:rPr lang="en-US" sz="2400" dirty="0" smtClean="0">
                <a:solidFill>
                  <a:srgbClr val="808080"/>
                </a:solidFill>
              </a:rPr>
              <a:t>Given a fixed resource budget, </a:t>
            </a:r>
            <a:r>
              <a:rPr lang="en-US" b="1" dirty="0" smtClean="0"/>
              <a:t>can the tool provide benefits beyond those provided by other methods?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813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design is an optimization problem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76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ASA tool design requires empirical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studies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36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Goals for usable verification:</a:t>
            </a:r>
            <a:br>
              <a:rPr lang="en-US" dirty="0" smtClean="0"/>
            </a:br>
            <a:r>
              <a:rPr lang="en-US" sz="4000" dirty="0" smtClean="0"/>
              <a:t>scalability to real programs and programmers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Natural</a:t>
            </a:r>
            <a:r>
              <a:rPr lang="en-US" dirty="0" smtClean="0"/>
              <a:t>:  fits into developer mindset and IDE</a:t>
            </a:r>
          </a:p>
          <a:p>
            <a:pPr lvl="1"/>
            <a:r>
              <a:rPr lang="en-US" dirty="0" smtClean="0"/>
              <a:t>Usable by first-year college students</a:t>
            </a:r>
          </a:p>
          <a:p>
            <a:pPr lvl="1"/>
            <a:r>
              <a:rPr lang="en-US" dirty="0" smtClean="0"/>
              <a:t>Comprehensible, predictable success/failure</a:t>
            </a:r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Incremental</a:t>
            </a:r>
            <a:r>
              <a:rPr lang="en-US" dirty="0" smtClean="0"/>
              <a:t> benefit:  instant gratification</a:t>
            </a:r>
          </a:p>
          <a:p>
            <a:pPr lvl="1"/>
            <a:r>
              <a:rPr lang="en-US" dirty="0" smtClean="0"/>
              <a:t>Fast verification</a:t>
            </a:r>
          </a:p>
          <a:p>
            <a:pPr lvl="1"/>
            <a:r>
              <a:rPr lang="en-US" dirty="0" smtClean="0"/>
              <a:t>Partial correctness</a:t>
            </a:r>
          </a:p>
          <a:p>
            <a:pPr lvl="2"/>
            <a:r>
              <a:rPr lang="en-US" dirty="0" smtClean="0"/>
              <a:t>domain-specific properties</a:t>
            </a:r>
          </a:p>
          <a:p>
            <a:pPr lvl="2"/>
            <a:r>
              <a:rPr lang="en-US" dirty="0"/>
              <a:t>l</a:t>
            </a:r>
            <a:r>
              <a:rPr lang="en-US" dirty="0" smtClean="0"/>
              <a:t>oopholes (hand-checked)</a:t>
            </a:r>
          </a:p>
          <a:p>
            <a:pPr lvl="1"/>
            <a:r>
              <a:rPr lang="en-US" dirty="0" smtClean="0"/>
              <a:t>Partial programs:  modular</a:t>
            </a:r>
            <a:endParaRPr lang="en-US" dirty="0"/>
          </a:p>
          <a:p>
            <a:pPr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Customizable</a:t>
            </a:r>
            <a:r>
              <a:rPr lang="en-US" dirty="0" smtClean="0"/>
              <a:t>:  user can create/extend verifiers</a:t>
            </a:r>
          </a:p>
        </p:txBody>
      </p:sp>
    </p:spTree>
    <p:extLst>
      <p:ext uri="{BB962C8B-B14F-4D97-AF65-F5344CB8AC3E}">
        <p14:creationId xmlns:p14="http://schemas.microsoft.com/office/powerpoint/2010/main" val="383079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32037"/>
            <a:ext cx="4191000" cy="45259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Checker Framework </a:t>
            </a:r>
            <a:r>
              <a:rPr lang="en-US" dirty="0"/>
              <a:t>for creating type checkers</a:t>
            </a:r>
          </a:p>
          <a:p>
            <a:pPr lvl="1"/>
            <a:r>
              <a:rPr lang="en-US" dirty="0"/>
              <a:t>Featureful, </a:t>
            </a:r>
            <a:r>
              <a:rPr lang="en-US" dirty="0" smtClean="0"/>
              <a:t>effective,</a:t>
            </a:r>
            <a:br>
              <a:rPr lang="en-US" dirty="0" smtClean="0"/>
            </a:br>
            <a:r>
              <a:rPr lang="en-US" dirty="0" smtClean="0"/>
              <a:t>easy </a:t>
            </a:r>
            <a:r>
              <a:rPr lang="en-US" dirty="0"/>
              <a:t>to use, scalable</a:t>
            </a: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Prevent bugs at compile time</a:t>
            </a: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Create custom type-checkers</a:t>
            </a:r>
          </a:p>
          <a:p>
            <a:r>
              <a:rPr lang="en-US" dirty="0"/>
              <a:t>Ask me for a demo, or download:  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types.cs.washington.edu/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32037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Reduce the cost </a:t>
            </a:r>
            <a:r>
              <a:rPr lang="en-US" dirty="0" smtClean="0"/>
              <a:t>of </a:t>
            </a:r>
            <a:r>
              <a:rPr lang="en-US" dirty="0"/>
              <a:t>software engineering by using less-skilled labor</a:t>
            </a:r>
          </a:p>
          <a:p>
            <a:pPr>
              <a:buClr>
                <a:schemeClr val="tx1"/>
              </a:buClr>
            </a:pPr>
            <a:r>
              <a:rPr lang="en-US" dirty="0">
                <a:solidFill>
                  <a:srgbClr val="FF0000"/>
                </a:solidFill>
              </a:rPr>
              <a:t>Adaptive</a:t>
            </a:r>
            <a:r>
              <a:rPr lang="en-US" b="1" dirty="0"/>
              <a:t> </a:t>
            </a:r>
            <a:r>
              <a:rPr lang="en-US" dirty="0"/>
              <a:t>to make up for imperfect task decomposition</a:t>
            </a:r>
          </a:p>
          <a:p>
            <a:r>
              <a:rPr lang="en-US" dirty="0"/>
              <a:t>Tool analysis is an </a:t>
            </a:r>
            <a:r>
              <a:rPr lang="en-US" dirty="0">
                <a:solidFill>
                  <a:srgbClr val="FF0000"/>
                </a:solidFill>
              </a:rPr>
              <a:t>optimization problem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960437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Pluggable</a:t>
            </a:r>
            <a:br>
              <a:rPr lang="en-US" sz="3600" b="1" dirty="0" smtClean="0">
                <a:solidFill>
                  <a:srgbClr val="7030A0"/>
                </a:solidFill>
              </a:rPr>
            </a:br>
            <a:r>
              <a:rPr lang="en-US" sz="3600" b="1" dirty="0" smtClean="0">
                <a:solidFill>
                  <a:srgbClr val="7030A0"/>
                </a:solidFill>
              </a:rPr>
              <a:t>type systems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1114" y="960437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7030A0"/>
                </a:solidFill>
              </a:rPr>
              <a:t>Adaptive semi-automated verification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152400"/>
            <a:ext cx="6054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Balancing costs and benefits for widespread verification:</a:t>
            </a:r>
          </a:p>
          <a:p>
            <a:r>
              <a:rPr lang="en-US" sz="2000" dirty="0" smtClean="0"/>
              <a:t>Natural, incremental, customizable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1049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dirty="0" smtClean="0"/>
              <a:t>The (only) shining success of formal verification</a:t>
            </a:r>
          </a:p>
          <a:p>
            <a:r>
              <a:rPr lang="en-US" dirty="0" smtClean="0"/>
              <a:t>The built-in type system prevents </a:t>
            </a:r>
            <a:r>
              <a:rPr lang="en-US" dirty="0" smtClean="0">
                <a:solidFill>
                  <a:srgbClr val="FF0000"/>
                </a:solidFill>
              </a:rPr>
              <a:t>too few </a:t>
            </a:r>
            <a:r>
              <a:rPr lang="en-US" dirty="0" smtClean="0"/>
              <a:t>bugs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98238" y="5082891"/>
            <a:ext cx="4144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java.lang.NullPointerException</a:t>
            </a:r>
          </a:p>
        </p:txBody>
      </p:sp>
    </p:spTree>
    <p:extLst>
      <p:ext uri="{BB962C8B-B14F-4D97-AF65-F5344CB8AC3E}">
        <p14:creationId xmlns:p14="http://schemas.microsoft.com/office/powerpoint/2010/main" val="342377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93352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use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date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97112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javac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NullnessChecker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allVars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79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3999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What bugs can you detect &amp; prevent? </a:t>
            </a:r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1600200"/>
            <a:ext cx="8563429" cy="505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Null dereferences 			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@NonNull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Mutation and side-effects 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@Immutable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Concurrency:  locking		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@GuardedBy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Security:  encryption,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			@Encrypted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tainting		</a:t>
            </a:r>
            <a:r>
              <a:rPr lang="en-US" sz="2400" dirty="0" smtClean="0"/>
              <a:t>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Aliasing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					@Linear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0">
              <a:spcBef>
                <a:spcPct val="20000"/>
              </a:spcBef>
              <a:defRPr/>
            </a:pPr>
            <a:r>
              <a:rPr lang="en-US" sz="2400" dirty="0" smtClean="0"/>
              <a:t>Equality tests 		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@Interned</a:t>
            </a:r>
            <a:endParaRPr lang="en-US" sz="2400" dirty="0" smtClean="0"/>
          </a:p>
          <a:p>
            <a:pPr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Strings:  localization,				</a:t>
            </a:r>
            <a:r>
              <a:rPr lang="en-US" sz="24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@Localized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regular expression syntax,	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@Regex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signature format</a:t>
            </a:r>
            <a:r>
              <a:rPr lang="en-US" sz="2400" dirty="0"/>
              <a:t>			</a:t>
            </a:r>
            <a:r>
              <a:rPr lang="en-US" sz="2400" dirty="0" smtClean="0"/>
              <a:t>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@FullyQualified</a:t>
            </a:r>
            <a:endParaRPr lang="en-US" sz="2400" dirty="0"/>
          </a:p>
          <a:p>
            <a:pPr lvl="0">
              <a:spcBef>
                <a:spcPct val="20000"/>
              </a:spcBef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Typestate (e.g., open/closed files)</a:t>
            </a:r>
            <a:r>
              <a:rPr lang="en-US" sz="2400" b="1" noProof="0" dirty="0" smtClean="0">
                <a:latin typeface="Courier New" pitchFamily="49" charset="0"/>
                <a:cs typeface="Courier New" pitchFamily="49" charset="0"/>
              </a:rPr>
              <a:t>		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@State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Users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their own checkers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1230868"/>
            <a:ext cx="262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annotation you write: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238757"/>
            <a:ext cx="2924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property you care about: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3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99714" cy="47860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Run in IDE or on command line</a:t>
            </a:r>
          </a:p>
          <a:p>
            <a:r>
              <a:rPr lang="en-US" dirty="0" smtClean="0"/>
              <a:t>Works as a compiler plug-in (annotation processor)</a:t>
            </a:r>
          </a:p>
          <a:p>
            <a:r>
              <a:rPr lang="en-US" dirty="0" smtClean="0"/>
              <a:t>Uses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% javac 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–processor NullnessChecker 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MyFile.java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nonNullVar = nullableValue;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@Nullable String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6</a:t>
            </a:fld>
            <a:endParaRPr lang="nl-NL" dirty="0"/>
          </a:p>
        </p:txBody>
      </p:sp>
      <p:pic>
        <p:nvPicPr>
          <p:cNvPr id="2050" name="Picture 2" descr="C:\cygwin\home\mernst\sync\screen-shot-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4589" y="3219958"/>
            <a:ext cx="6219590" cy="35015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976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               Tool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Full type system</a:t>
            </a:r>
          </a:p>
          <a:p>
            <a:pPr lvl="1"/>
            <a:r>
              <a:rPr lang="en-US" sz="3000" dirty="0" smtClean="0"/>
              <a:t>Inheritance</a:t>
            </a:r>
          </a:p>
          <a:p>
            <a:pPr lvl="1"/>
            <a:r>
              <a:rPr lang="en-US" sz="3000" dirty="0" smtClean="0"/>
              <a:t>Overriding</a:t>
            </a:r>
          </a:p>
          <a:p>
            <a:pPr lvl="1"/>
            <a:r>
              <a:rPr lang="en-US" sz="3000" dirty="0" smtClean="0"/>
              <a:t>Type and qualifier polymorphism</a:t>
            </a:r>
          </a:p>
          <a:p>
            <a:r>
              <a:rPr lang="en-US" sz="3000" dirty="0"/>
              <a:t>Pre-/post-conditions</a:t>
            </a:r>
          </a:p>
          <a:p>
            <a:r>
              <a:rPr lang="en-US" sz="3000" dirty="0" smtClean="0"/>
              <a:t>Local type inference</a:t>
            </a:r>
          </a:p>
          <a:p>
            <a:r>
              <a:rPr lang="en-US" sz="3000" dirty="0" smtClean="0"/>
              <a:t>Qualifier defaults</a:t>
            </a:r>
          </a:p>
          <a:p>
            <a:r>
              <a:rPr lang="en-US" sz="3000" dirty="0" smtClean="0"/>
              <a:t>Warning suppression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148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Tool integration:  javac, Eclipse, Ant, Maven, …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Global inference tools:  nullness, mutability</a:t>
            </a:r>
          </a:p>
          <a:p>
            <a:pPr>
              <a:lnSpc>
                <a:spcPct val="110000"/>
              </a:lnSpc>
            </a:pPr>
            <a:r>
              <a:rPr lang="en-US" dirty="0"/>
              <a:t>Type annotations planned for Java 8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Write in comments today</a:t>
            </a:r>
          </a:p>
          <a:p>
            <a:pPr marL="0" indent="0">
              <a:lnSpc>
                <a:spcPct val="110000"/>
              </a:lnSpc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53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getPosts(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javac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BasicChecker -Aquals=Untainted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@TypeQualifier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@SubtypeOf(Unqualified.class)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@ImplicitFor(trees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7752248" y="762000"/>
            <a:ext cx="1219200" cy="991845"/>
          </a:xfrm>
          <a:prstGeom prst="wedgeRoundRectCallout">
            <a:avLst>
              <a:gd name="adj1" fmla="val -87775"/>
              <a:gd name="adj2" fmla="val 40404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complete code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3043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Writing a </a:t>
            </a:r>
            <a:r>
              <a:rPr lang="en-US" sz="2400" dirty="0" smtClean="0">
                <a:solidFill>
                  <a:srgbClr val="FF0000"/>
                </a:solidFill>
              </a:rPr>
              <a:t>new checker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6248400"/>
            <a:ext cx="8837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Simple type-checkers are very easy to write; complicated ones are possible to write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00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Results:  Effective and easy to use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Easy to use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Used by students in the first CS majors class at UW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In use industrially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My </a:t>
            </a:r>
            <a:r>
              <a:rPr lang="en-US" dirty="0" smtClean="0"/>
              <a:t>group has annotated 3 million lines of </a:t>
            </a:r>
            <a:r>
              <a:rPr lang="en-US" dirty="0" smtClean="0"/>
              <a:t>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Effective</a:t>
            </a:r>
            <a:r>
              <a:rPr lang="en-US" dirty="0"/>
              <a:t>:  found </a:t>
            </a:r>
            <a:r>
              <a:rPr lang="en-US" dirty="0">
                <a:solidFill>
                  <a:srgbClr val="FF0000"/>
                </a:solidFill>
              </a:rPr>
              <a:t>&gt;300 bugs</a:t>
            </a:r>
            <a:r>
              <a:rPr lang="en-US" dirty="0"/>
              <a:t>, in the JDK, Google Collections, Lucene, Xerces, ASM, SVNKit, …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not verbose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than 1 per 75 lines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Few false </a:t>
            </a:r>
            <a:r>
              <a:rPr lang="en-US" dirty="0" smtClean="0"/>
              <a:t>positive warnings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142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</TotalTime>
  <Words>701</Words>
  <Application>Microsoft Office PowerPoint</Application>
  <PresentationFormat>On-screen Show (4:3)</PresentationFormat>
  <Paragraphs>140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Usable code verification: balancing costs and benefits</vt:lpstr>
      <vt:lpstr>Goals for usable verification: scalability to real programs and programmers</vt:lpstr>
      <vt:lpstr>Type systems</vt:lpstr>
      <vt:lpstr>Solution:  Pluggable type systems</vt:lpstr>
      <vt:lpstr>What bugs can you detect &amp; prevent? </vt:lpstr>
      <vt:lpstr>Using a checker</vt:lpstr>
      <vt:lpstr>Features                Tool support</vt:lpstr>
      <vt:lpstr>Taint checker</vt:lpstr>
      <vt:lpstr>Results:  Effective and easy to use</vt:lpstr>
      <vt:lpstr>Verification from the genesis</vt:lpstr>
      <vt:lpstr>Type systems complement other verification strategies</vt:lpstr>
      <vt:lpstr>Nugget 2: Making software correctness profitable</vt:lpstr>
      <vt:lpstr>PowerPoint Presentation</vt:lpstr>
      <vt:lpstr>PowerPoint Presentation</vt:lpstr>
      <vt:lpstr>Adaptive Semi-Automated (ASA) tools  use less-skilled, less-expensive, workers</vt:lpstr>
      <vt:lpstr>Using less-skilled labor can be clean and simple</vt:lpstr>
      <vt:lpstr>Design Principles</vt:lpstr>
      <vt:lpstr>Research Questions</vt:lpstr>
      <vt:lpstr>Tool design is an optimization problem</vt:lpstr>
      <vt:lpstr>PowerPoint Presentation</vt:lpstr>
    </vt:vector>
  </TitlesOfParts>
  <Company>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Usable code verification</dc:title>
  <dc:creator>cse</dc:creator>
  <cp:lastModifiedBy>cse</cp:lastModifiedBy>
  <cp:revision>15</cp:revision>
  <dcterms:created xsi:type="dcterms:W3CDTF">2010-11-16T03:37:28Z</dcterms:created>
  <dcterms:modified xsi:type="dcterms:W3CDTF">2010-11-16T22:26:18Z</dcterms:modified>
</cp:coreProperties>
</file>