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7" r:id="rId3"/>
    <p:sldId id="262" r:id="rId4"/>
    <p:sldId id="289" r:id="rId5"/>
    <p:sldId id="272" r:id="rId6"/>
    <p:sldId id="278" r:id="rId7"/>
    <p:sldId id="28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A7025-051D-47C4-B16C-E2AE6BAB1C83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1A152-F983-4A4D-8A7D-97F2E0AB24E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891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DEBBA6-B61F-4BFE-B195-C46BEA3B52F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dirty="0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Catch me anytime for a demo.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209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751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430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308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958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31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42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939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79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425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884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201D2-4B55-48A7-9EDC-C30B158065FA}" type="datetimeFigureOut">
              <a:rPr lang="en-US" smtClean="0"/>
              <a:t>11/7/2010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EC37F-8703-4847-8069-C2F89BF6B9E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6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ag.csail.mit.edu/jsr30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ypes.cs.washington.edu/jsr30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27647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US" sz="7200" b="1" dirty="0" smtClean="0">
                <a:solidFill>
                  <a:srgbClr val="FF0000"/>
                </a:solidFill>
              </a:rPr>
              <a:t>Building and using</a:t>
            </a:r>
          </a:p>
          <a:p>
            <a:pPr lvl="0" algn="ctr">
              <a:spcBef>
                <a:spcPct val="0"/>
              </a:spcBef>
            </a:pPr>
            <a:r>
              <a:rPr lang="en-US" sz="7200" b="1" dirty="0" smtClean="0">
                <a:solidFill>
                  <a:srgbClr val="FF0000"/>
                </a:solidFill>
              </a:rPr>
              <a:t>pluggable type systems</a:t>
            </a:r>
            <a:endParaRPr kumimoji="0" lang="nl-NL" sz="7200" b="1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800" dist="38100" dir="2700000">
                  <a:schemeClr val="bg1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el 2"/>
          <p:cNvSpPr txBox="1">
            <a:spLocks/>
          </p:cNvSpPr>
          <p:nvPr/>
        </p:nvSpPr>
        <p:spPr>
          <a:xfrm>
            <a:off x="22671" y="4400548"/>
            <a:ext cx="4625529" cy="11223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200" dirty="0" smtClean="0"/>
              <a:t>Michael D. Ernst</a:t>
            </a:r>
          </a:p>
          <a:p>
            <a:pPr algn="ctr"/>
            <a:r>
              <a:rPr lang="en-US" sz="2400" dirty="0" smtClean="0"/>
              <a:t>University of Washington               </a:t>
            </a:r>
            <a:endParaRPr lang="en-US" sz="2000" dirty="0" smtClean="0"/>
          </a:p>
        </p:txBody>
      </p:sp>
      <p:sp>
        <p:nvSpPr>
          <p:cNvPr id="8" name="Folded Corner 7"/>
          <p:cNvSpPr/>
          <p:nvPr/>
        </p:nvSpPr>
        <p:spPr>
          <a:xfrm>
            <a:off x="268513" y="447675"/>
            <a:ext cx="3708401" cy="1480457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print(</a:t>
            </a:r>
            <a:r>
              <a:rPr lang="en-US" sz="2000" b="1" u="sng" dirty="0">
                <a:solidFill>
                  <a:srgbClr val="006600"/>
                </a:solidFill>
              </a:rPr>
              <a:t>@Readonly</a:t>
            </a:r>
            <a:r>
              <a:rPr lang="en-US" sz="2000" dirty="0">
                <a:solidFill>
                  <a:schemeClr val="tx1"/>
                </a:solidFill>
              </a:rPr>
              <a:t> Object x)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List&lt;</a:t>
            </a:r>
            <a:r>
              <a:rPr lang="en-US" sz="2000" b="1" u="sng" dirty="0">
                <a:solidFill>
                  <a:srgbClr val="006600"/>
                </a:solidFill>
              </a:rPr>
              <a:t>@NonNull</a:t>
            </a:r>
            <a:r>
              <a:rPr lang="en-US" sz="2000" dirty="0">
                <a:solidFill>
                  <a:schemeClr val="tx1"/>
                </a:solidFill>
              </a:rPr>
              <a:t> String&gt; lst;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}</a:t>
            </a:r>
          </a:p>
        </p:txBody>
      </p:sp>
      <p:sp>
        <p:nvSpPr>
          <p:cNvPr id="6" name="Subtitel 2"/>
          <p:cNvSpPr txBox="1">
            <a:spLocks/>
          </p:cNvSpPr>
          <p:nvPr/>
        </p:nvSpPr>
        <p:spPr>
          <a:xfrm>
            <a:off x="4800600" y="4400548"/>
            <a:ext cx="4362922" cy="11223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200" dirty="0" smtClean="0"/>
              <a:t>Mahmood Ali</a:t>
            </a:r>
          </a:p>
          <a:p>
            <a:pPr algn="ctr"/>
            <a:r>
              <a:rPr lang="en-US" sz="2400" dirty="0" smtClean="0"/>
              <a:t>MIT    </a:t>
            </a:r>
            <a:endParaRPr lang="en-US" sz="2000" dirty="0" smtClean="0"/>
          </a:p>
        </p:txBody>
      </p:sp>
      <p:sp>
        <p:nvSpPr>
          <p:cNvPr id="7" name="Subtitel 2"/>
          <p:cNvSpPr txBox="1">
            <a:spLocks/>
          </p:cNvSpPr>
          <p:nvPr/>
        </p:nvSpPr>
        <p:spPr>
          <a:xfrm>
            <a:off x="76200" y="5522896"/>
            <a:ext cx="8991600" cy="11065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2800" dirty="0" smtClean="0"/>
              <a:t>The Checker Framework</a:t>
            </a:r>
          </a:p>
          <a:p>
            <a:pPr algn="ctr"/>
            <a:r>
              <a:rPr lang="en-US" sz="2800" dirty="0" smtClean="0"/>
              <a:t>http://types.cs.washington.edu/</a:t>
            </a:r>
          </a:p>
        </p:txBody>
      </p:sp>
    </p:spTree>
    <p:extLst>
      <p:ext uri="{BB962C8B-B14F-4D97-AF65-F5344CB8AC3E}">
        <p14:creationId xmlns:p14="http://schemas.microsoft.com/office/powerpoint/2010/main" val="153087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399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Type checking </a:t>
            </a:r>
            <a:r>
              <a:rPr lang="en-GB" dirty="0" smtClean="0"/>
              <a:t>prevents </a:t>
            </a:r>
            <a:r>
              <a:rPr lang="en-GB" dirty="0" smtClean="0">
                <a:solidFill>
                  <a:srgbClr val="FF0000"/>
                </a:solidFill>
              </a:rPr>
              <a:t>too few </a:t>
            </a:r>
            <a:r>
              <a:rPr lang="en-GB" dirty="0" smtClean="0"/>
              <a:t>bugs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199" y="1600200"/>
            <a:ext cx="8563429" cy="505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Null dereferences 								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@NonNull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Mutation and side-effects 					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@Immutable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Concurrency:  locking							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@GuardedBy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Security:  encryption,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			@Encrypted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tainting		</a:t>
            </a:r>
            <a:r>
              <a:rPr lang="en-US" sz="2400" dirty="0" smtClean="0"/>
              <a:t>		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Aliasing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					@Linear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lang="en-US" sz="2400" dirty="0" smtClean="0"/>
              <a:t>Equality tests 				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@Interned</a:t>
            </a:r>
            <a:endParaRPr lang="en-US" sz="2400" dirty="0" smtClean="0"/>
          </a:p>
          <a:p>
            <a:pPr>
              <a:spcBef>
                <a:spcPct val="20000"/>
              </a:spcBef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Strings:  localization,				</a:t>
            </a:r>
            <a:r>
              <a:rPr lang="en-US" sz="24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@Localized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regular expression syntax,		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@Regex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signature format</a:t>
            </a:r>
            <a:r>
              <a:rPr lang="en-US" sz="2400" dirty="0"/>
              <a:t>			</a:t>
            </a:r>
            <a:r>
              <a:rPr lang="en-US" sz="2400" dirty="0" smtClean="0"/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@FullyQualified</a:t>
            </a:r>
            <a:endParaRPr lang="en-US" sz="2400" dirty="0"/>
          </a:p>
          <a:p>
            <a:pPr lvl="0">
              <a:spcBef>
                <a:spcPct val="20000"/>
              </a:spcBef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Typestate (e.g., open/closed files)</a:t>
            </a:r>
            <a:r>
              <a:rPr lang="en-US" sz="2400" b="1" noProof="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@State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write your own checker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1230868"/>
            <a:ext cx="2620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annotation you write: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-18261" y="3845"/>
            <a:ext cx="4133062" cy="37715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GB" sz="1600" dirty="0" smtClean="0"/>
              <a:t>Type checking has been wildly successful, but…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238757"/>
            <a:ext cx="2924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property you care about: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09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 </a:t>
            </a:r>
            <a:r>
              <a:rPr lang="en-US" dirty="0" smtClean="0">
                <a:solidFill>
                  <a:srgbClr val="FF0000"/>
                </a:solidFill>
              </a:rPr>
              <a:t>Pluggable</a:t>
            </a:r>
            <a:r>
              <a:rPr lang="en-US" dirty="0" smtClean="0"/>
              <a:t> type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6781800" cy="3200400"/>
          </a:xfrm>
        </p:spPr>
        <p:txBody>
          <a:bodyPr>
            <a:normAutofit fontScale="77500" lnSpcReduction="20000"/>
          </a:bodyPr>
          <a:lstStyle/>
          <a:p>
            <a:pPr marL="514350" indent="-514350" eaLnBrk="1" hangingPunct="1">
              <a:buFont typeface="+mj-lt"/>
              <a:buAutoNum type="arabicPeriod"/>
            </a:pPr>
            <a:r>
              <a:rPr lang="en-GB" dirty="0" smtClean="0"/>
              <a:t>Design a custom type system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en-GB" dirty="0" smtClean="0"/>
              <a:t>Write type qualifiers in code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@Immutable 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date = new Date(0);</a:t>
            </a:r>
          </a:p>
          <a:p>
            <a:pPr marL="457200" lvl="1" indent="0">
              <a:buNone/>
            </a:pP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date.setTime(70);</a:t>
            </a:r>
            <a:endParaRPr lang="en-US" sz="2400" b="1" dirty="0" smtClean="0">
              <a:latin typeface="Courier New" pitchFamily="49" charset="0"/>
              <a:ea typeface="Helvetica Neue" charset="0"/>
              <a:cs typeface="Courier New" pitchFamily="49" charset="0"/>
            </a:endParaRPr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</a:pPr>
            <a:endParaRPr lang="en-GB" dirty="0" smtClean="0"/>
          </a:p>
          <a:p>
            <a:pPr marL="514350" indent="-514350" eaLnBrk="1" hangingPunct="1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Type checker warns</a:t>
            </a:r>
            <a:br>
              <a:rPr lang="en-GB" dirty="0" smtClean="0"/>
            </a:br>
            <a:r>
              <a:rPr lang="en-GB" dirty="0" smtClean="0"/>
              <a:t>about violations (bugs)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63500" y="5334000"/>
            <a:ext cx="8318500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GB" b="1" dirty="0">
                <a:latin typeface="Courier New" pitchFamily="49" charset="0"/>
                <a:cs typeface="Courier New" pitchFamily="49" charset="0"/>
              </a:rPr>
              <a:t>% javac 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-processor NullnessChecker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MyFile.java</a:t>
            </a:r>
          </a:p>
          <a:p>
            <a:pPr>
              <a:buFont typeface="Arial" charset="0"/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MyFile.java:149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: dereference of possibly-null reference bb2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allVars = bb2.vars;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          ^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6" name="Picture 2" descr="C:\cygwin\home\mernst\sync\screen-shot-check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2692062"/>
            <a:ext cx="4601924" cy="2590800"/>
          </a:xfrm>
          <a:prstGeom prst="rect">
            <a:avLst/>
          </a:prstGeom>
          <a:noFill/>
        </p:spPr>
      </p:pic>
      <p:sp>
        <p:nvSpPr>
          <p:cNvPr id="8" name="Rounded Rectangular Callout 7"/>
          <p:cNvSpPr/>
          <p:nvPr/>
        </p:nvSpPr>
        <p:spPr>
          <a:xfrm>
            <a:off x="2895600" y="2971800"/>
            <a:ext cx="1219200" cy="612648"/>
          </a:xfrm>
          <a:prstGeom prst="wedgeRoundRectCallout">
            <a:avLst>
              <a:gd name="adj1" fmla="val -67940"/>
              <a:gd name="adj2" fmla="val -8305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compile-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time error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82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Full type system</a:t>
            </a:r>
          </a:p>
          <a:p>
            <a:pPr lvl="1"/>
            <a:r>
              <a:rPr lang="en-US" sz="3000" dirty="0" smtClean="0"/>
              <a:t>Inheritance</a:t>
            </a:r>
          </a:p>
          <a:p>
            <a:pPr lvl="1"/>
            <a:r>
              <a:rPr lang="en-US" sz="3000" dirty="0" smtClean="0"/>
              <a:t>Overriding</a:t>
            </a:r>
          </a:p>
          <a:p>
            <a:pPr lvl="1"/>
            <a:r>
              <a:rPr lang="en-US" sz="3000" dirty="0" smtClean="0"/>
              <a:t>Generics (type and qualifier polymorphism)</a:t>
            </a:r>
          </a:p>
          <a:p>
            <a:r>
              <a:rPr lang="en-US" sz="3000" dirty="0" smtClean="0"/>
              <a:t>Local type inference</a:t>
            </a:r>
          </a:p>
          <a:p>
            <a:r>
              <a:rPr lang="en-US" sz="3000" dirty="0" smtClean="0"/>
              <a:t>Qualifier defaults</a:t>
            </a:r>
          </a:p>
          <a:p>
            <a:r>
              <a:rPr lang="en-US" sz="3000" dirty="0" smtClean="0"/>
              <a:t>Warning suppression</a:t>
            </a:r>
            <a:endParaRPr lang="en-US" sz="3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Tool integration:  javac, Eclipse, Ant, Maven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Global inference tools:  nullness, mutability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320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 Effective </a:t>
            </a:r>
            <a:r>
              <a:rPr lang="en-US" dirty="0" smtClean="0"/>
              <a:t>and easy to use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Effective:  found </a:t>
            </a:r>
            <a:r>
              <a:rPr lang="en-US" dirty="0" smtClean="0">
                <a:solidFill>
                  <a:srgbClr val="FF0000"/>
                </a:solidFill>
              </a:rPr>
              <a:t>&gt;300 bugs</a:t>
            </a:r>
            <a:r>
              <a:rPr lang="en-US" dirty="0" smtClean="0"/>
              <a:t>, in the JDK, Google Collections, Lucene, Xerces, ASM, SVNKit, …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Few false positives</a:t>
            </a:r>
          </a:p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Easy to use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Used by students in the first CS majors class at UW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My group has annotated 3 million lines of code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Annotations are not verbose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Fewer than 1 per 75 lines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2611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Taint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360053"/>
            <a:ext cx="8839200" cy="295479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To use it: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Write 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r>
              <a:rPr lang="en-US" dirty="0" smtClean="0"/>
              <a:t>  in your program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List getPosts(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 category) {…}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dirty="0" smtClean="0"/>
              <a:t>Compile your program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javac 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-processor BasicChecker -Aquals=Untainted 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3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 MyProgram.java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381000" y="1654626"/>
            <a:ext cx="7189788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@TypeQualifier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@SubtypeOf(Unqualified.class)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@ImplicitFor(trees = {STRING_LITERAL})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public @interface Untainted { }</a:t>
            </a:r>
          </a:p>
        </p:txBody>
      </p:sp>
      <p:sp>
        <p:nvSpPr>
          <p:cNvPr id="2" name="Rounded Rectangular Callout 1"/>
          <p:cNvSpPr/>
          <p:nvPr/>
        </p:nvSpPr>
        <p:spPr>
          <a:xfrm>
            <a:off x="7752248" y="762000"/>
            <a:ext cx="1219200" cy="991845"/>
          </a:xfrm>
          <a:prstGeom prst="wedgeRoundRectCallout">
            <a:avLst>
              <a:gd name="adj1" fmla="val -87775"/>
              <a:gd name="adj2" fmla="val 4040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complete code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3043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Writing a </a:t>
            </a:r>
            <a:r>
              <a:rPr lang="en-US" sz="2400" dirty="0" smtClean="0">
                <a:solidFill>
                  <a:srgbClr val="FF0000"/>
                </a:solidFill>
              </a:rPr>
              <a:t>new checker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6248400"/>
            <a:ext cx="8837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Simple type-checkers are very easy to write; complicated ones are possible to write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3885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Pluggable type-checking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883" y="1831975"/>
            <a:ext cx="8904117" cy="45513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Java 8 syntax for type annotations</a:t>
            </a:r>
          </a:p>
          <a:p>
            <a:pPr lvl="1" eaLnBrk="1" hangingPunct="1"/>
            <a:r>
              <a:rPr lang="en-US" dirty="0" smtClean="0"/>
              <a:t>Write in comments during transition to Java 8</a:t>
            </a:r>
          </a:p>
          <a:p>
            <a:pPr eaLnBrk="1" hangingPunct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Checker Framework </a:t>
            </a:r>
            <a:r>
              <a:rPr lang="en-US" dirty="0" smtClean="0"/>
              <a:t>for creating type checkers</a:t>
            </a:r>
          </a:p>
          <a:p>
            <a:pPr lvl="1" eaLnBrk="1" hangingPunct="1"/>
            <a:r>
              <a:rPr lang="en-US" dirty="0" smtClean="0"/>
              <a:t>Featureful, effective, easy to use, scalable</a:t>
            </a:r>
          </a:p>
          <a:p>
            <a:pPr eaLnBrk="1" hangingPunct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Prevent bugs at compile time</a:t>
            </a:r>
          </a:p>
          <a:p>
            <a:pPr eaLnBrk="1" hangingPunct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Create custom type-checkers</a:t>
            </a:r>
          </a:p>
          <a:p>
            <a:r>
              <a:rPr lang="en-US" dirty="0" smtClean="0"/>
              <a:t>Learn more, or download the Checker Framework: 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4"/>
              </a:rPr>
              <a:t>types.cs.washington.edu/jsr308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(or, web search for “Checker Framework” or “JSR 308”)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290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352</Words>
  <Application>Microsoft Office PowerPoint</Application>
  <PresentationFormat>On-screen Show (4:3)</PresentationFormat>
  <Paragraphs>81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Type checking prevents too few bugs</vt:lpstr>
      <vt:lpstr>Solution:  Pluggable type systems</vt:lpstr>
      <vt:lpstr>Features</vt:lpstr>
      <vt:lpstr>Results:  Effective and easy to use</vt:lpstr>
      <vt:lpstr>Taint checker</vt:lpstr>
      <vt:lpstr>Pluggable type-checking</vt:lpstr>
    </vt:vector>
  </TitlesOfParts>
  <Company>UW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cse</dc:creator>
  <cp:lastModifiedBy>cse</cp:lastModifiedBy>
  <cp:revision>8</cp:revision>
  <dcterms:created xsi:type="dcterms:W3CDTF">2010-11-08T02:13:01Z</dcterms:created>
  <dcterms:modified xsi:type="dcterms:W3CDTF">2010-11-08T04:06:04Z</dcterms:modified>
</cp:coreProperties>
</file>